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46" r:id="rId5"/>
    <p:sldId id="337" r:id="rId6"/>
    <p:sldId id="336" r:id="rId7"/>
    <p:sldId id="341" r:id="rId8"/>
    <p:sldId id="296" r:id="rId9"/>
    <p:sldId id="259" r:id="rId10"/>
    <p:sldId id="260" r:id="rId11"/>
    <p:sldId id="333" r:id="rId12"/>
    <p:sldId id="297" r:id="rId13"/>
    <p:sldId id="338" r:id="rId14"/>
    <p:sldId id="261" r:id="rId15"/>
    <p:sldId id="262" r:id="rId16"/>
    <p:sldId id="330" r:id="rId17"/>
    <p:sldId id="305" r:id="rId18"/>
    <p:sldId id="304" r:id="rId19"/>
    <p:sldId id="306" r:id="rId20"/>
    <p:sldId id="334" r:id="rId21"/>
    <p:sldId id="340" r:id="rId22"/>
    <p:sldId id="342" r:id="rId23"/>
    <p:sldId id="339" r:id="rId24"/>
    <p:sldId id="343" r:id="rId25"/>
    <p:sldId id="345" r:id="rId26"/>
    <p:sldId id="331" r:id="rId27"/>
    <p:sldId id="328" r:id="rId28"/>
    <p:sldId id="33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4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24" y="373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11/24/2017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e\جالب\besm\بسم الله\1369404364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19200"/>
            <a:ext cx="7790688" cy="5334000"/>
          </a:xfrm>
        </p:spPr>
        <p:txBody>
          <a:bodyPr>
            <a:noAutofit/>
          </a:bodyPr>
          <a:lstStyle/>
          <a:p>
            <a:pPr lvl="0" algn="just">
              <a:buNone/>
            </a:pPr>
            <a:endParaRPr lang="fa-IR" b="1" dirty="0" smtClean="0">
              <a:cs typeface="B Badr" pitchFamily="2" charset="-78"/>
            </a:endParaRPr>
          </a:p>
          <a:p>
            <a:pPr algn="just">
              <a:buFont typeface="Wingdings" pitchFamily="2" charset="2"/>
              <a:buChar char="q"/>
            </a:pPr>
            <a:r>
              <a:rPr lang="fa-IR" b="1" dirty="0" smtClean="0">
                <a:ea typeface="Times New Roman" panose="02020603050405020304" pitchFamily="18" charset="0"/>
                <a:cs typeface="B Badr" pitchFamily="2" charset="-78"/>
              </a:rPr>
              <a:t> جمع آوري داده هاي موجود در خصوص آسيب هاي اجتماعي و سلامت اجتماعي در منطقه مورد بررسي مي باشد.</a:t>
            </a:r>
          </a:p>
          <a:p>
            <a:pPr algn="just">
              <a:buNone/>
            </a:pPr>
            <a:endParaRPr lang="en-US" b="1" dirty="0" smtClean="0">
              <a:cs typeface="B Badr" pitchFamily="2" charset="-78"/>
            </a:endParaRPr>
          </a:p>
          <a:p>
            <a:pPr algn="just">
              <a:buFont typeface="Wingdings" pitchFamily="2" charset="2"/>
              <a:buChar char="q"/>
            </a:pPr>
            <a:r>
              <a:rPr lang="fa-IR" b="1" dirty="0" smtClean="0">
                <a:cs typeface="B Badr" pitchFamily="2" charset="-78"/>
              </a:rPr>
              <a:t>آموزش كارشناسان مجري طرح و تسهيلگران</a:t>
            </a:r>
          </a:p>
        </p:txBody>
      </p:sp>
      <p:sp>
        <p:nvSpPr>
          <p:cNvPr id="6" name="Rectangle 5"/>
          <p:cNvSpPr/>
          <p:nvPr/>
        </p:nvSpPr>
        <p:spPr>
          <a:xfrm>
            <a:off x="1066800" y="0"/>
            <a:ext cx="8077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r>
              <a:rPr lang="fa-IR" sz="3200" b="1" dirty="0" smtClean="0">
                <a:solidFill>
                  <a:srgbClr val="0070C0"/>
                </a:solidFill>
                <a:ea typeface="Times New Roman" panose="02020603050405020304" pitchFamily="18" charset="0"/>
                <a:cs typeface="B Titr" pitchFamily="2" charset="-78"/>
              </a:rPr>
              <a:t>اقدامات اصلي در مرحله آماده سازي</a:t>
            </a:r>
            <a:endParaRPr lang="fa-IR" sz="3600" dirty="0">
              <a:solidFill>
                <a:srgbClr val="0070C0"/>
              </a:solidFill>
              <a:cs typeface="B Titr" pitchFamily="2" charset="-78"/>
            </a:endParaRPr>
          </a:p>
        </p:txBody>
      </p:sp>
      <p:sp>
        <p:nvSpPr>
          <p:cNvPr id="4" name="Rectangle 3"/>
          <p:cNvSpPr/>
          <p:nvPr/>
        </p:nvSpPr>
        <p:spPr>
          <a:xfrm rot="16200000">
            <a:off x="-2819400" y="2971800"/>
            <a:ext cx="6705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smtClean="0">
                <a:solidFill>
                  <a:schemeClr val="tx1"/>
                </a:solidFill>
                <a:ea typeface="Times New Roman" panose="02020603050405020304" pitchFamily="18" charset="0"/>
                <a:cs typeface="B Titr" pitchFamily="2" charset="-78"/>
              </a:rPr>
              <a:t>مرحله آماده سازي</a:t>
            </a:r>
            <a:endParaRPr lang="fa-IR" sz="3600"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96646" indent="-514350" algn="ctr">
              <a:lnSpc>
                <a:spcPct val="115000"/>
              </a:lnSpc>
              <a:defRPr/>
            </a:pPr>
            <a:r>
              <a:rPr lang="fa-IR" b="1" dirty="0" smtClean="0">
                <a:solidFill>
                  <a:srgbClr val="0070C0"/>
                </a:solidFill>
                <a:ea typeface="Times New Roman" panose="02020603050405020304" pitchFamily="18" charset="0"/>
                <a:cs typeface="B Titr" pitchFamily="2" charset="-78"/>
              </a:rPr>
              <a:t>2- مرحله شناخت</a:t>
            </a:r>
            <a:endParaRPr lang="fa-IR" b="1" dirty="0" smtClean="0">
              <a:ea typeface="Times New Roman" panose="02020603050405020304" pitchFamily="18" charset="0"/>
              <a:cs typeface="B Titr" pitchFamily="2" charset="-78"/>
            </a:endParaRPr>
          </a:p>
        </p:txBody>
      </p:sp>
      <p:sp>
        <p:nvSpPr>
          <p:cNvPr id="3" name="Content Placeholder 2"/>
          <p:cNvSpPr>
            <a:spLocks noGrp="1"/>
          </p:cNvSpPr>
          <p:nvPr>
            <p:ph idx="1"/>
          </p:nvPr>
        </p:nvSpPr>
        <p:spPr/>
        <p:txBody>
          <a:bodyPr>
            <a:normAutofit/>
          </a:bodyPr>
          <a:lstStyle/>
          <a:p>
            <a:pPr marL="0" indent="0">
              <a:spcBef>
                <a:spcPct val="0"/>
              </a:spcBef>
              <a:buFont typeface="Wingdings" pitchFamily="2" charset="2"/>
              <a:buChar char="q"/>
            </a:pPr>
            <a:r>
              <a:rPr lang="fa-IR" sz="4800" b="1" dirty="0" smtClean="0">
                <a:ea typeface="Times New Roman" panose="02020603050405020304" pitchFamily="18" charset="0"/>
                <a:cs typeface="B Badr" pitchFamily="2" charset="-78"/>
              </a:rPr>
              <a:t>تحليل وضعيت منطقه</a:t>
            </a:r>
          </a:p>
          <a:p>
            <a:pPr marL="0" indent="0">
              <a:spcBef>
                <a:spcPct val="0"/>
              </a:spcBef>
              <a:buNone/>
            </a:pPr>
            <a:endParaRPr lang="fa-IR" sz="4800" b="1" dirty="0" smtClean="0">
              <a:ea typeface="Times New Roman" panose="02020603050405020304" pitchFamily="18" charset="0"/>
              <a:cs typeface="B Badr" pitchFamily="2" charset="-78"/>
            </a:endParaRPr>
          </a:p>
          <a:p>
            <a:pPr marL="0" indent="0">
              <a:spcBef>
                <a:spcPct val="0"/>
              </a:spcBef>
              <a:buFont typeface="Wingdings" pitchFamily="2" charset="2"/>
              <a:buChar char="q"/>
            </a:pPr>
            <a:r>
              <a:rPr lang="fa-IR" sz="4800" b="1" dirty="0" smtClean="0">
                <a:ea typeface="Times New Roman" panose="02020603050405020304" pitchFamily="18" charset="0"/>
                <a:cs typeface="B Badr" pitchFamily="2" charset="-78"/>
              </a:rPr>
              <a:t>نياز سنجي و الویت بندی نیازها</a:t>
            </a:r>
          </a:p>
          <a:p>
            <a:pPr marL="0" indent="0">
              <a:spcBef>
                <a:spcPct val="0"/>
              </a:spcBef>
              <a:buNone/>
            </a:pPr>
            <a:endParaRPr lang="fa-IR" sz="4800" b="1" dirty="0" smtClean="0">
              <a:ea typeface="Times New Roman" panose="02020603050405020304" pitchFamily="18" charset="0"/>
              <a:cs typeface="B Badr" pitchFamily="2" charset="-78"/>
            </a:endParaRPr>
          </a:p>
          <a:p>
            <a:pPr marL="0" indent="0">
              <a:spcBef>
                <a:spcPct val="0"/>
              </a:spcBef>
              <a:buFont typeface="Wingdings" pitchFamily="2" charset="2"/>
              <a:buChar char="q"/>
            </a:pPr>
            <a:r>
              <a:rPr lang="fa-IR" sz="4800" b="1" dirty="0" smtClean="0">
                <a:ea typeface="Times New Roman" panose="02020603050405020304" pitchFamily="18" charset="0"/>
                <a:cs typeface="B Badr" pitchFamily="2" charset="-78"/>
              </a:rPr>
              <a:t>تنظيم سند سلامت اجتماعی محله</a:t>
            </a:r>
            <a:endParaRPr lang="en-US" sz="4800" dirty="0"/>
          </a:p>
        </p:txBody>
      </p:sp>
      <p:sp>
        <p:nvSpPr>
          <p:cNvPr id="4" name="Title 1"/>
          <p:cNvSpPr txBox="1">
            <a:spLocks/>
          </p:cNvSpPr>
          <p:nvPr/>
        </p:nvSpPr>
        <p:spPr>
          <a:xfrm rot="16200000">
            <a:off x="-2857500" y="2857500"/>
            <a:ext cx="6858000" cy="1143000"/>
          </a:xfrm>
          <a:prstGeom prst="rect">
            <a:avLst/>
          </a:prstGeom>
        </p:spPr>
        <p:txBody>
          <a:bodyPr anchor="ctr">
            <a:normAutofit/>
          </a:bodyPr>
          <a:lstStyle/>
          <a:p>
            <a:pPr marL="596646" marR="0" lvl="0" indent="-514350" algn="ctr" defTabSz="914400" rtl="1" eaLnBrk="1" fontAlgn="auto" latinLnBrk="0" hangingPunct="1">
              <a:lnSpc>
                <a:spcPct val="115000"/>
              </a:lnSpc>
              <a:spcBef>
                <a:spcPct val="0"/>
              </a:spcBef>
              <a:spcAft>
                <a:spcPts val="0"/>
              </a:spcAft>
              <a:buClrTx/>
              <a:buSzTx/>
              <a:buFontTx/>
              <a:buNone/>
              <a:tabLst/>
              <a:defRPr/>
            </a:pPr>
            <a:r>
              <a:rPr kumimoji="0" lang="fa-IR" sz="32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Times New Roman" panose="02020603050405020304" pitchFamily="18" charset="0"/>
                <a:cs typeface="B Titr" pitchFamily="2" charset="-78"/>
              </a:rPr>
              <a:t>مرحله شناخت</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353312" y="152400"/>
            <a:ext cx="7790688" cy="609600"/>
          </a:xfrm>
        </p:spPr>
        <p:txBody>
          <a:bodyPr>
            <a:noAutofit/>
          </a:bodyPr>
          <a:lstStyle/>
          <a:p>
            <a:pPr algn="ctr"/>
            <a:r>
              <a:rPr lang="fa-IR" sz="3200" dirty="0" smtClean="0">
                <a:solidFill>
                  <a:schemeClr val="bg2">
                    <a:lumMod val="50000"/>
                  </a:schemeClr>
                </a:solidFill>
                <a:latin typeface="+mn-lt"/>
                <a:ea typeface="+mn-ea"/>
                <a:cs typeface="B Titr" pitchFamily="2" charset="-78"/>
              </a:rPr>
              <a:t>تحلیل وضعیت محله</a:t>
            </a:r>
            <a:endParaRPr lang="en-US" sz="3600" dirty="0" smtClean="0">
              <a:solidFill>
                <a:schemeClr val="bg2">
                  <a:lumMod val="50000"/>
                </a:schemeClr>
              </a:solidFill>
              <a:latin typeface="+mn-lt"/>
              <a:ea typeface="+mn-ea"/>
              <a:cs typeface="B Titr" pitchFamily="2" charset="-78"/>
            </a:endParaRPr>
          </a:p>
        </p:txBody>
      </p:sp>
      <p:sp>
        <p:nvSpPr>
          <p:cNvPr id="6147" name="Content Placeholder 2"/>
          <p:cNvSpPr>
            <a:spLocks noGrp="1"/>
          </p:cNvSpPr>
          <p:nvPr>
            <p:ph idx="1"/>
          </p:nvPr>
        </p:nvSpPr>
        <p:spPr>
          <a:xfrm>
            <a:off x="1066800" y="914400"/>
            <a:ext cx="7802880" cy="5791200"/>
          </a:xfrm>
        </p:spPr>
        <p:txBody>
          <a:bodyPr>
            <a:normAutofit fontScale="85000" lnSpcReduction="20000"/>
          </a:bodyPr>
          <a:lstStyle/>
          <a:p>
            <a:pPr>
              <a:buFont typeface="Wingdings" pitchFamily="2" charset="2"/>
              <a:buChar char="q"/>
            </a:pPr>
            <a:r>
              <a:rPr lang="fa-IR" sz="2800" dirty="0" smtClean="0">
                <a:solidFill>
                  <a:srgbClr val="002060"/>
                </a:solidFill>
                <a:cs typeface="B Titr" pitchFamily="2" charset="-78"/>
              </a:rPr>
              <a:t>جغرافیای محله</a:t>
            </a:r>
            <a:endParaRPr lang="en-US" sz="2800" dirty="0" smtClean="0">
              <a:solidFill>
                <a:srgbClr val="002060"/>
              </a:solidFill>
              <a:cs typeface="B Titr" pitchFamily="2" charset="-78"/>
            </a:endParaRPr>
          </a:p>
          <a:p>
            <a:r>
              <a:rPr lang="fa-IR" sz="2800" b="1" dirty="0" smtClean="0">
                <a:cs typeface="B Badr" pitchFamily="2" charset="-78"/>
              </a:rPr>
              <a:t>حدود و صغور</a:t>
            </a:r>
          </a:p>
          <a:p>
            <a:r>
              <a:rPr lang="fa-IR" sz="2800" b="1" dirty="0" smtClean="0">
                <a:cs typeface="B Badr" pitchFamily="2" charset="-78"/>
              </a:rPr>
              <a:t>نقاط ویژه محله</a:t>
            </a:r>
            <a:endParaRPr lang="en-US" sz="2800" b="1" dirty="0" smtClean="0">
              <a:cs typeface="B Badr" pitchFamily="2" charset="-78"/>
            </a:endParaRPr>
          </a:p>
          <a:p>
            <a:pPr>
              <a:buNone/>
            </a:pPr>
            <a:endParaRPr lang="fa-IR" sz="2800" b="1" dirty="0" smtClean="0">
              <a:cs typeface="B Badr" pitchFamily="2" charset="-78"/>
            </a:endParaRPr>
          </a:p>
          <a:p>
            <a:pPr algn="r" rtl="1" eaLnBrk="1" hangingPunct="1">
              <a:buFont typeface="Wingdings" pitchFamily="2" charset="2"/>
              <a:buChar char="q"/>
              <a:defRPr/>
            </a:pPr>
            <a:r>
              <a:rPr lang="fa-IR" sz="2800" dirty="0" smtClean="0">
                <a:solidFill>
                  <a:srgbClr val="002060"/>
                </a:solidFill>
                <a:cs typeface="B Titr" pitchFamily="2" charset="-78"/>
              </a:rPr>
              <a:t>جمعیت شناختی محله.</a:t>
            </a:r>
          </a:p>
          <a:p>
            <a:pPr>
              <a:defRPr/>
            </a:pPr>
            <a:r>
              <a:rPr lang="fa-IR" sz="2800" b="1" dirty="0" smtClean="0">
                <a:cs typeface="B Badr" pitchFamily="2" charset="-78"/>
              </a:rPr>
              <a:t>سطح سواد</a:t>
            </a:r>
            <a:endParaRPr lang="fa-IR" sz="2800" b="1" dirty="0">
              <a:cs typeface="B Badr" pitchFamily="2" charset="-78"/>
            </a:endParaRPr>
          </a:p>
          <a:p>
            <a:pPr>
              <a:defRPr/>
            </a:pPr>
            <a:r>
              <a:rPr lang="fa-IR" sz="2800" b="1" dirty="0" smtClean="0">
                <a:cs typeface="B Badr" pitchFamily="2" charset="-78"/>
              </a:rPr>
              <a:t> شغل</a:t>
            </a:r>
          </a:p>
          <a:p>
            <a:pPr>
              <a:defRPr/>
            </a:pPr>
            <a:r>
              <a:rPr lang="fa-IR" sz="2800" b="1" dirty="0" smtClean="0">
                <a:cs typeface="B Badr" pitchFamily="2" charset="-78"/>
              </a:rPr>
              <a:t>مسکن</a:t>
            </a:r>
          </a:p>
          <a:p>
            <a:pPr>
              <a:defRPr/>
            </a:pPr>
            <a:r>
              <a:rPr lang="fa-IR" sz="2800" b="1" dirty="0" smtClean="0">
                <a:cs typeface="B Badr" pitchFamily="2" charset="-78"/>
              </a:rPr>
              <a:t>مهاجرت</a:t>
            </a:r>
          </a:p>
          <a:p>
            <a:pPr>
              <a:defRPr/>
            </a:pPr>
            <a:r>
              <a:rPr lang="fa-IR" sz="2800" b="1" dirty="0" smtClean="0">
                <a:cs typeface="B Badr" pitchFamily="2" charset="-78"/>
              </a:rPr>
              <a:t>...</a:t>
            </a:r>
          </a:p>
          <a:p>
            <a:pPr>
              <a:buFont typeface="Wingdings" pitchFamily="2" charset="2"/>
              <a:buChar char="q"/>
              <a:defRPr/>
            </a:pPr>
            <a:r>
              <a:rPr lang="fa-IR" sz="2800" dirty="0" smtClean="0">
                <a:solidFill>
                  <a:srgbClr val="002060"/>
                </a:solidFill>
                <a:cs typeface="B Titr" pitchFamily="2" charset="-78"/>
              </a:rPr>
              <a:t>دلایل عدم پیشرفت محله و ایستایی محله</a:t>
            </a:r>
          </a:p>
          <a:p>
            <a:pPr>
              <a:buFont typeface="Wingdings" pitchFamily="2" charset="2"/>
              <a:buChar char="q"/>
              <a:defRPr/>
            </a:pPr>
            <a:endParaRPr lang="fa-IR" sz="2800" dirty="0" smtClean="0">
              <a:solidFill>
                <a:srgbClr val="002060"/>
              </a:solidFill>
              <a:cs typeface="B Titr" pitchFamily="2" charset="-78"/>
            </a:endParaRPr>
          </a:p>
          <a:p>
            <a:pPr>
              <a:buFont typeface="Wingdings" pitchFamily="2" charset="2"/>
              <a:buChar char="q"/>
              <a:defRPr/>
            </a:pPr>
            <a:r>
              <a:rPr lang="fa-IR" sz="2800" dirty="0" smtClean="0">
                <a:solidFill>
                  <a:srgbClr val="002060"/>
                </a:solidFill>
                <a:cs typeface="B Titr" pitchFamily="2" charset="-78"/>
              </a:rPr>
              <a:t>آسیب های اجتماعی محله</a:t>
            </a:r>
            <a:endParaRPr lang="en-US" sz="2800" dirty="0" smtClean="0">
              <a:solidFill>
                <a:srgbClr val="002060"/>
              </a:solidFill>
              <a:cs typeface="B Titr" pitchFamily="2" charset="-78"/>
            </a:endParaRPr>
          </a:p>
          <a:p>
            <a:pPr>
              <a:buNone/>
              <a:defRPr/>
            </a:pPr>
            <a:endParaRPr lang="en-US" sz="2800" dirty="0" smtClean="0">
              <a:solidFill>
                <a:srgbClr val="002060"/>
              </a:solidFill>
              <a:cs typeface="B Titr" pitchFamily="2" charset="-78"/>
            </a:endParaRPr>
          </a:p>
          <a:p>
            <a:pPr>
              <a:buFont typeface="Wingdings" pitchFamily="2" charset="2"/>
              <a:buChar char="q"/>
              <a:defRPr/>
            </a:pPr>
            <a:r>
              <a:rPr lang="fa-IR" sz="2800" dirty="0" smtClean="0">
                <a:solidFill>
                  <a:srgbClr val="002060"/>
                </a:solidFill>
                <a:cs typeface="B Titr" pitchFamily="2" charset="-78"/>
              </a:rPr>
              <a:t>اقدامات قبلی انجام شده در محله</a:t>
            </a:r>
          </a:p>
          <a:p>
            <a:pPr>
              <a:buNone/>
              <a:defRPr/>
            </a:pPr>
            <a:endParaRPr lang="fa-IR" sz="2800" dirty="0" smtClean="0">
              <a:solidFill>
                <a:srgbClr val="002060"/>
              </a:solidFill>
              <a:cs typeface="B Titr" pitchFamily="2" charset="-78"/>
            </a:endParaRPr>
          </a:p>
          <a:p>
            <a:pPr>
              <a:buNone/>
              <a:defRPr/>
            </a:pPr>
            <a:endParaRPr lang="en-US" sz="2800" dirty="0" smtClean="0">
              <a:solidFill>
                <a:srgbClr val="002060"/>
              </a:solidFill>
              <a:cs typeface="B Titr" pitchFamily="2" charset="-78"/>
            </a:endParaRPr>
          </a:p>
        </p:txBody>
      </p:sp>
      <p:sp>
        <p:nvSpPr>
          <p:cNvPr id="4" name="Title 1"/>
          <p:cNvSpPr txBox="1">
            <a:spLocks/>
          </p:cNvSpPr>
          <p:nvPr/>
        </p:nvSpPr>
        <p:spPr>
          <a:xfrm rot="16200000">
            <a:off x="-2857500" y="2857500"/>
            <a:ext cx="6858000" cy="1143000"/>
          </a:xfrm>
          <a:prstGeom prst="rect">
            <a:avLst/>
          </a:prstGeom>
        </p:spPr>
        <p:txBody>
          <a:bodyPr anchor="ctr">
            <a:normAutofit/>
          </a:bodyPr>
          <a:lstStyle/>
          <a:p>
            <a:pPr marL="596646" marR="0" lvl="0" indent="-514350" algn="ctr" defTabSz="914400" rtl="1" eaLnBrk="1" fontAlgn="auto" latinLnBrk="0" hangingPunct="1">
              <a:lnSpc>
                <a:spcPct val="115000"/>
              </a:lnSpc>
              <a:spcBef>
                <a:spcPct val="0"/>
              </a:spcBef>
              <a:spcAft>
                <a:spcPts val="0"/>
              </a:spcAft>
              <a:buClrTx/>
              <a:buSzTx/>
              <a:buFontTx/>
              <a:buNone/>
              <a:tabLst/>
              <a:defRPr/>
            </a:pPr>
            <a:r>
              <a:rPr kumimoji="0" lang="fa-IR" sz="32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Times New Roman" panose="02020603050405020304" pitchFamily="18" charset="0"/>
                <a:cs typeface="B Titr" pitchFamily="2" charset="-78"/>
              </a:rPr>
              <a:t>مرحله شناخت</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chemeClr val="accent1">
                    <a:lumMod val="75000"/>
                  </a:schemeClr>
                </a:solidFill>
                <a:cs typeface="B Titr" pitchFamily="2" charset="-78"/>
              </a:rPr>
              <a:t>نیاز سنجی و تنظیم سند</a:t>
            </a:r>
            <a:endParaRPr lang="en-US" sz="3200" dirty="0">
              <a:solidFill>
                <a:schemeClr val="accent1">
                  <a:lumMod val="75000"/>
                </a:schemeClr>
              </a:solidFill>
              <a:cs typeface="B Titr" pitchFamily="2" charset="-78"/>
            </a:endParaRPr>
          </a:p>
        </p:txBody>
      </p:sp>
      <p:sp>
        <p:nvSpPr>
          <p:cNvPr id="3" name="Content Placeholder 2"/>
          <p:cNvSpPr>
            <a:spLocks noGrp="1"/>
          </p:cNvSpPr>
          <p:nvPr>
            <p:ph idx="1"/>
          </p:nvPr>
        </p:nvSpPr>
        <p:spPr>
          <a:xfrm>
            <a:off x="1219200" y="1447800"/>
            <a:ext cx="7714488" cy="4800600"/>
          </a:xfrm>
        </p:spPr>
        <p:txBody>
          <a:bodyPr/>
          <a:lstStyle/>
          <a:p>
            <a:pPr marL="0" indent="0" algn="just">
              <a:spcBef>
                <a:spcPct val="0"/>
              </a:spcBef>
              <a:buFontTx/>
              <a:buNone/>
            </a:pPr>
            <a:r>
              <a:rPr lang="fa-IR" sz="3600" b="1" dirty="0" smtClean="0">
                <a:cs typeface="B Badr" pitchFamily="2" charset="-78"/>
              </a:rPr>
              <a:t>جهت تعيين نیازهای منطقه و الويت بندي نيازها با مردم در محله جلسات </a:t>
            </a:r>
            <a:r>
              <a:rPr lang="en-US" sz="3600" b="1" dirty="0" smtClean="0">
                <a:cs typeface="B Badr" pitchFamily="2" charset="-78"/>
              </a:rPr>
              <a:t>FOCUSE GROUP</a:t>
            </a:r>
            <a:r>
              <a:rPr lang="fa-IR" sz="3600" b="1" dirty="0" smtClean="0">
                <a:cs typeface="B Badr" pitchFamily="2" charset="-78"/>
              </a:rPr>
              <a:t> برگزار می شود.</a:t>
            </a:r>
            <a:r>
              <a:rPr lang="ar-SA" sz="3600" b="1" dirty="0" smtClean="0">
                <a:latin typeface="Arial" pitchFamily="34" charset="0"/>
                <a:cs typeface="B Badr" pitchFamily="2" charset="-78"/>
              </a:rPr>
              <a:t> </a:t>
            </a:r>
            <a:r>
              <a:rPr lang="fa-IR" sz="3600" b="1" dirty="0" smtClean="0">
                <a:latin typeface="Arial" pitchFamily="34" charset="0"/>
                <a:cs typeface="B Badr" pitchFamily="2" charset="-78"/>
              </a:rPr>
              <a:t> </a:t>
            </a:r>
            <a:r>
              <a:rPr lang="fa-IR" sz="3600" b="1" dirty="0" smtClean="0">
                <a:ea typeface="Times New Roman" panose="02020603050405020304" pitchFamily="18" charset="0"/>
                <a:cs typeface="B Badr" pitchFamily="2" charset="-78"/>
              </a:rPr>
              <a:t>به اين ترتیب با </a:t>
            </a:r>
            <a:r>
              <a:rPr lang="fa-IR" sz="3600" b="1" dirty="0" smtClean="0">
                <a:cs typeface="B Badr" pitchFamily="2" charset="-78"/>
              </a:rPr>
              <a:t>مشارکت  مردم و </a:t>
            </a:r>
            <a:r>
              <a:rPr lang="ar-SA" sz="3600" b="1" dirty="0" smtClean="0">
                <a:latin typeface="Arial" pitchFamily="34" charset="0"/>
                <a:cs typeface="B Badr" pitchFamily="2" charset="-78"/>
              </a:rPr>
              <a:t>به روش بارش افکار </a:t>
            </a:r>
            <a:r>
              <a:rPr lang="fa-IR" sz="3600" b="1" dirty="0" smtClean="0">
                <a:ea typeface="Times New Roman" panose="02020603050405020304" pitchFamily="18" charset="0"/>
                <a:cs typeface="B Badr" pitchFamily="2" charset="-78"/>
              </a:rPr>
              <a:t> نياز سنجي انجام می شود و با همکاری مردم نیازها الویت بندی خواهند شد.</a:t>
            </a:r>
          </a:p>
          <a:p>
            <a:pPr marL="0" indent="0" algn="just">
              <a:spcBef>
                <a:spcPct val="0"/>
              </a:spcBef>
              <a:buFontTx/>
              <a:buNone/>
            </a:pPr>
            <a:r>
              <a:rPr lang="fa-IR" sz="3600" b="1" dirty="0" smtClean="0">
                <a:ea typeface="Times New Roman" panose="02020603050405020304" pitchFamily="18" charset="0"/>
                <a:cs typeface="B Badr" pitchFamily="2" charset="-78"/>
              </a:rPr>
              <a:t>سپس بر اساس اطلاعات جمع آوری شده سند سلامت اجتماعی منطقه  به همراه </a:t>
            </a:r>
            <a:r>
              <a:rPr lang="fa-IR" sz="3600" b="1" dirty="0" smtClean="0">
                <a:cs typeface="B Badr" pitchFamily="2" charset="-78"/>
              </a:rPr>
              <a:t>دستورالعمل اجرایی وجدول زمانبندی </a:t>
            </a:r>
            <a:r>
              <a:rPr lang="fa-IR" sz="3600" b="1" dirty="0" smtClean="0">
                <a:ea typeface="Times New Roman" panose="02020603050405020304" pitchFamily="18" charset="0"/>
                <a:cs typeface="B Badr" pitchFamily="2" charset="-78"/>
              </a:rPr>
              <a:t>تنظيم می گردد.</a:t>
            </a:r>
            <a:r>
              <a:rPr lang="fa-IR" sz="3600" b="1" dirty="0" smtClean="0">
                <a:cs typeface="B Badr" pitchFamily="2" charset="-78"/>
              </a:rPr>
              <a:t> </a:t>
            </a:r>
          </a:p>
          <a:p>
            <a:endParaRPr lang="en-US" dirty="0"/>
          </a:p>
        </p:txBody>
      </p:sp>
      <p:sp>
        <p:nvSpPr>
          <p:cNvPr id="4" name="Title 1"/>
          <p:cNvSpPr txBox="1">
            <a:spLocks/>
          </p:cNvSpPr>
          <p:nvPr/>
        </p:nvSpPr>
        <p:spPr>
          <a:xfrm rot="16200000">
            <a:off x="-2857500" y="2857500"/>
            <a:ext cx="6858000" cy="1143000"/>
          </a:xfrm>
          <a:prstGeom prst="rect">
            <a:avLst/>
          </a:prstGeom>
        </p:spPr>
        <p:txBody>
          <a:bodyPr anchor="ctr">
            <a:normAutofit/>
          </a:bodyPr>
          <a:lstStyle/>
          <a:p>
            <a:pPr marL="596646" marR="0" lvl="0" indent="-514350" algn="ctr" defTabSz="914400" rtl="1" eaLnBrk="1" fontAlgn="auto" latinLnBrk="0" hangingPunct="1">
              <a:lnSpc>
                <a:spcPct val="115000"/>
              </a:lnSpc>
              <a:spcBef>
                <a:spcPct val="0"/>
              </a:spcBef>
              <a:spcAft>
                <a:spcPts val="0"/>
              </a:spcAft>
              <a:buClrTx/>
              <a:buSzTx/>
              <a:buFontTx/>
              <a:buNone/>
              <a:tabLst/>
              <a:defRPr/>
            </a:pPr>
            <a:r>
              <a:rPr kumimoji="0" lang="fa-IR" sz="32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Times New Roman" panose="02020603050405020304" pitchFamily="18" charset="0"/>
                <a:cs typeface="B Titr" pitchFamily="2" charset="-78"/>
              </a:rPr>
              <a:t>مرحله شناخت</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8001000" cy="5562600"/>
          </a:xfrm>
        </p:spPr>
        <p:txBody>
          <a:bodyPr>
            <a:normAutofit lnSpcReduction="10000"/>
          </a:bodyPr>
          <a:lstStyle/>
          <a:p>
            <a:pPr algn="just">
              <a:buNone/>
            </a:pPr>
            <a:r>
              <a:rPr lang="fa-IR" sz="3000" b="1" dirty="0" smtClean="0">
                <a:ea typeface="Times New Roman" panose="02020603050405020304" pitchFamily="18" charset="0"/>
                <a:cs typeface="B Badr" pitchFamily="2" charset="-78"/>
              </a:rPr>
              <a:t>در اين مرحله به اجراي پروژه بر اساس نياز سنجي در منطقه پرداخته مي شود. برای اجرای پروژه اقداماتی به شرح ذیل انجام خواهد شد:</a:t>
            </a:r>
          </a:p>
          <a:p>
            <a:pPr algn="just"/>
            <a:r>
              <a:rPr lang="fa-IR" sz="3000" dirty="0" smtClean="0">
                <a:cs typeface="B Badr" pitchFamily="2" charset="-78"/>
              </a:rPr>
              <a:t>انتخاب اعضاءكميته </a:t>
            </a:r>
            <a:r>
              <a:rPr lang="fa-IR" sz="3000" dirty="0" smtClean="0">
                <a:cs typeface="B Badr" pitchFamily="2" charset="-78"/>
              </a:rPr>
              <a:t>راهبردي </a:t>
            </a:r>
            <a:r>
              <a:rPr lang="fa-IR" sz="3000" dirty="0" smtClean="0">
                <a:cs typeface="B Badr" pitchFamily="2" charset="-78"/>
              </a:rPr>
              <a:t>و صدور ابلاغ برای اعضا توسط فرماندار. </a:t>
            </a:r>
            <a:endParaRPr lang="en-US" sz="3000" dirty="0" smtClean="0">
              <a:cs typeface="B Badr" pitchFamily="2" charset="-78"/>
            </a:endParaRPr>
          </a:p>
          <a:p>
            <a:pPr algn="just"/>
            <a:r>
              <a:rPr lang="fa-IR" sz="3000" dirty="0" smtClean="0">
                <a:cs typeface="B Badr" pitchFamily="2" charset="-78"/>
              </a:rPr>
              <a:t>انتخاب اعضای كميته محلي و صدور ابلاغ برای اعضا توسط رئیس شبکه</a:t>
            </a:r>
            <a:endParaRPr lang="en-US" sz="3000" dirty="0" smtClean="0">
              <a:cs typeface="B Badr" pitchFamily="2" charset="-78"/>
            </a:endParaRPr>
          </a:p>
          <a:p>
            <a:pPr algn="just"/>
            <a:r>
              <a:rPr lang="fa-IR" sz="3000" dirty="0" smtClean="0">
                <a:cs typeface="B Badr" pitchFamily="2" charset="-78"/>
              </a:rPr>
              <a:t>تهيه بنر، استند و اطلاعيه و نصب در منطقه جهت اطلاع رساني به مردم محله</a:t>
            </a:r>
            <a:endParaRPr lang="en-US" sz="3000" dirty="0" smtClean="0">
              <a:cs typeface="B Badr" pitchFamily="2" charset="-78"/>
            </a:endParaRPr>
          </a:p>
          <a:p>
            <a:pPr algn="just"/>
            <a:r>
              <a:rPr lang="fa-IR" sz="3000" dirty="0" smtClean="0">
                <a:cs typeface="B Badr" pitchFamily="2" charset="-78"/>
              </a:rPr>
              <a:t>تهيه فرم جلب مشاركت در مدل مداخلات اجتماعي و توزيع  دربين مردم منطقه جهت عضو گيري و همكاري بيشتر مردم . </a:t>
            </a:r>
          </a:p>
          <a:p>
            <a:pPr lvl="0" algn="just"/>
            <a:r>
              <a:rPr lang="fa-IR" sz="3000" dirty="0" smtClean="0">
                <a:cs typeface="B Badr" pitchFamily="2" charset="-78"/>
              </a:rPr>
              <a:t>تهيه كارت شناسايي براي اعضاي كميته محلي</a:t>
            </a:r>
          </a:p>
          <a:p>
            <a:pPr algn="just"/>
            <a:endParaRPr lang="en-US" sz="2800" dirty="0" smtClean="0">
              <a:cs typeface="B Zar" pitchFamily="2" charset="-78"/>
            </a:endParaRPr>
          </a:p>
          <a:p>
            <a:pPr lvl="0"/>
            <a:endParaRPr lang="en-US" sz="2800" dirty="0" smtClean="0">
              <a:cs typeface="B Zar" pitchFamily="2" charset="-78"/>
            </a:endParaRPr>
          </a:p>
          <a:p>
            <a:pPr lvl="0" algn="just"/>
            <a:endParaRPr lang="en-US" sz="2800" dirty="0" smtClean="0">
              <a:cs typeface="B Zar" pitchFamily="2" charset="-78"/>
            </a:endParaRPr>
          </a:p>
          <a:p>
            <a:endParaRPr lang="fa-IR" dirty="0"/>
          </a:p>
        </p:txBody>
      </p:sp>
      <p:sp>
        <p:nvSpPr>
          <p:cNvPr id="4" name="Content Placeholder 2"/>
          <p:cNvSpPr txBox="1">
            <a:spLocks/>
          </p:cNvSpPr>
          <p:nvPr/>
        </p:nvSpPr>
        <p:spPr>
          <a:xfrm rot="16200000">
            <a:off x="-2971800" y="2971800"/>
            <a:ext cx="6858000" cy="914400"/>
          </a:xfrm>
          <a:prstGeom prst="rect">
            <a:avLst/>
          </a:prstGeom>
        </p:spPr>
        <p:txBody>
          <a:bodyPr>
            <a:normAutofit fontScale="62500" lnSpcReduction="20000"/>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4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4700" b="1" i="0" u="none" strike="noStrike" kern="1200" cap="none" spc="0" normalizeH="0" baseline="0" noProof="0" dirty="0" smtClean="0">
                <a:ln>
                  <a:noFill/>
                </a:ln>
                <a:solidFill>
                  <a:schemeClr val="tx1"/>
                </a:solidFill>
                <a:effectLst/>
                <a:uLnTx/>
                <a:uFillTx/>
                <a:cs typeface="B Titr" pitchFamily="2" charset="-78"/>
              </a:rPr>
              <a:t>مراحل اجراي طرح</a:t>
            </a:r>
            <a:endParaRPr kumimoji="0" lang="fa-IR" sz="4700" b="1" i="0" u="none" strike="noStrike" kern="1200" cap="none" spc="0" normalizeH="0" baseline="0" noProof="0" dirty="0">
              <a:ln>
                <a:noFill/>
              </a:ln>
              <a:solidFill>
                <a:schemeClr val="tx1"/>
              </a:solidFill>
              <a:effectLst/>
              <a:uLnTx/>
              <a:uFillTx/>
              <a:cs typeface="B Titr" pitchFamily="2" charset="-78"/>
            </a:endParaRPr>
          </a:p>
        </p:txBody>
      </p:sp>
      <p:sp>
        <p:nvSpPr>
          <p:cNvPr id="5" name="Title 1"/>
          <p:cNvSpPr>
            <a:spLocks noGrp="1"/>
          </p:cNvSpPr>
          <p:nvPr>
            <p:ph type="title"/>
          </p:nvPr>
        </p:nvSpPr>
        <p:spPr>
          <a:xfrm>
            <a:off x="1447800" y="228600"/>
            <a:ext cx="7498080" cy="685800"/>
          </a:xfrm>
        </p:spPr>
        <p:txBody>
          <a:bodyPr>
            <a:noAutofit/>
          </a:bodyPr>
          <a:lstStyle/>
          <a:p>
            <a:pPr algn="ctr"/>
            <a:r>
              <a:rPr lang="fa-IR" sz="4000" b="1" dirty="0" smtClean="0">
                <a:solidFill>
                  <a:srgbClr val="0070C0"/>
                </a:solidFill>
                <a:ea typeface="Times New Roman" panose="02020603050405020304" pitchFamily="18" charset="0"/>
                <a:cs typeface="B Titr" pitchFamily="2" charset="-78"/>
              </a:rPr>
              <a:t>3- مرحله اجرا</a:t>
            </a:r>
            <a:endParaRPr lang="en-US" sz="4000" dirty="0">
              <a:cs typeface="B Tit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7498080" cy="5562600"/>
          </a:xfrm>
        </p:spPr>
        <p:txBody>
          <a:bodyPr>
            <a:normAutofit/>
          </a:bodyPr>
          <a:lstStyle/>
          <a:p>
            <a:pPr algn="just"/>
            <a:r>
              <a:rPr lang="fa-IR" dirty="0" smtClean="0">
                <a:cs typeface="B Badr" pitchFamily="2" charset="-78"/>
              </a:rPr>
              <a:t>برگزاري كارگاه ها و جلسات آموزشي جهت اعضاي كميته محلي، راهبري و اقشار مختلف مردم در خصوص حمايت طلبي ، تسهيل گري و مشاركت جويي، پيشگيري از آسیب های اجتماعی، مهارت هاي زندگي، فرزندپروري، و ... </a:t>
            </a:r>
          </a:p>
          <a:p>
            <a:pPr lvl="0" algn="just"/>
            <a:r>
              <a:rPr lang="fa-IR" dirty="0" smtClean="0">
                <a:cs typeface="B Badr" pitchFamily="2" charset="-78"/>
              </a:rPr>
              <a:t>برگزاري مستمر جلسات كميته محلي هر دو هفته يكبار.</a:t>
            </a:r>
            <a:endParaRPr lang="en-US" dirty="0" smtClean="0">
              <a:cs typeface="B Badr" pitchFamily="2" charset="-78"/>
            </a:endParaRPr>
          </a:p>
          <a:p>
            <a:pPr lvl="0" algn="just"/>
            <a:r>
              <a:rPr lang="fa-IR" dirty="0" smtClean="0">
                <a:cs typeface="B Badr" pitchFamily="2" charset="-78"/>
              </a:rPr>
              <a:t>برگزاري مستمر جلسات كميته راهبري هر دو ماه يكبار.</a:t>
            </a:r>
          </a:p>
          <a:p>
            <a:pPr lvl="0" algn="just"/>
            <a:r>
              <a:rPr lang="fa-IR" dirty="0" smtClean="0">
                <a:cs typeface="B Badr" pitchFamily="2" charset="-78"/>
              </a:rPr>
              <a:t>پيگيري حل مشكلات الویت دارمنطقه توسط نمایندگان کمیته محلی در جلسات کمیته </a:t>
            </a:r>
            <a:r>
              <a:rPr lang="fa-IR" dirty="0" smtClean="0">
                <a:cs typeface="B Badr" pitchFamily="2" charset="-78"/>
              </a:rPr>
              <a:t>راهبردی </a:t>
            </a:r>
            <a:r>
              <a:rPr lang="fa-IR" dirty="0" smtClean="0">
                <a:cs typeface="B Badr" pitchFamily="2" charset="-78"/>
              </a:rPr>
              <a:t>جهت اجراي پروژه هاي عملياتي که براساس نيازسنجي محلي وتأييدکميته راهبري شناسایی شده است.</a:t>
            </a:r>
          </a:p>
          <a:p>
            <a:pPr lvl="0">
              <a:buNone/>
            </a:pPr>
            <a:endParaRPr lang="en-US" b="1" dirty="0" smtClean="0">
              <a:cs typeface="B Badr" pitchFamily="2" charset="-78"/>
            </a:endParaRPr>
          </a:p>
          <a:p>
            <a:pPr>
              <a:buNone/>
            </a:pPr>
            <a:endParaRPr lang="fa-IR" dirty="0"/>
          </a:p>
        </p:txBody>
      </p:sp>
      <p:sp>
        <p:nvSpPr>
          <p:cNvPr id="4" name="Content Placeholder 2"/>
          <p:cNvSpPr txBox="1">
            <a:spLocks/>
          </p:cNvSpPr>
          <p:nvPr/>
        </p:nvSpPr>
        <p:spPr>
          <a:xfrm rot="16200000">
            <a:off x="-2971800" y="2971800"/>
            <a:ext cx="6858000" cy="914400"/>
          </a:xfrm>
          <a:prstGeom prst="rect">
            <a:avLst/>
          </a:prstGeom>
        </p:spPr>
        <p:txBody>
          <a:bodyPr>
            <a:normAutofit fontScale="62500" lnSpcReduction="20000"/>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4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4700" b="1" i="0" u="none" strike="noStrike" kern="1200" cap="none" spc="0" normalizeH="0" baseline="0" noProof="0" dirty="0" smtClean="0">
                <a:ln>
                  <a:noFill/>
                </a:ln>
                <a:solidFill>
                  <a:schemeClr val="tx1"/>
                </a:solidFill>
                <a:effectLst/>
                <a:uLnTx/>
                <a:uFillTx/>
                <a:cs typeface="B Titr" pitchFamily="2" charset="-78"/>
              </a:rPr>
              <a:t>مراحل اجراي طرح</a:t>
            </a:r>
            <a:endParaRPr kumimoji="0" lang="fa-IR" sz="4700" b="1" i="0" u="none" strike="noStrike" kern="1200" cap="none" spc="0" normalizeH="0" baseline="0" noProof="0" dirty="0">
              <a:ln>
                <a:noFill/>
              </a:ln>
              <a:solidFill>
                <a:schemeClr val="tx1"/>
              </a:solidFill>
              <a:effectLst/>
              <a:uLnTx/>
              <a:uFillTx/>
              <a:cs typeface="B Titr" pitchFamily="2" charset="-78"/>
            </a:endParaRPr>
          </a:p>
        </p:txBody>
      </p:sp>
      <p:sp>
        <p:nvSpPr>
          <p:cNvPr id="5" name="Title 1"/>
          <p:cNvSpPr>
            <a:spLocks noGrp="1"/>
          </p:cNvSpPr>
          <p:nvPr>
            <p:ph type="title"/>
          </p:nvPr>
        </p:nvSpPr>
        <p:spPr>
          <a:xfrm>
            <a:off x="1447800" y="228600"/>
            <a:ext cx="7498080" cy="685800"/>
          </a:xfrm>
        </p:spPr>
        <p:txBody>
          <a:bodyPr>
            <a:normAutofit fontScale="90000"/>
          </a:bodyPr>
          <a:lstStyle/>
          <a:p>
            <a:r>
              <a:rPr lang="fa-IR" b="1" dirty="0" smtClean="0">
                <a:solidFill>
                  <a:srgbClr val="0070C0"/>
                </a:solidFill>
                <a:ea typeface="Times New Roman" panose="02020603050405020304" pitchFamily="18" charset="0"/>
                <a:cs typeface="B Badr" pitchFamily="2" charset="-78"/>
              </a:rPr>
              <a:t>اقدامات اجرایی</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400" b="1" dirty="0" smtClean="0">
                <a:solidFill>
                  <a:srgbClr val="00B050"/>
                </a:solidFill>
                <a:ea typeface="Calibri" pitchFamily="34" charset="0"/>
                <a:cs typeface="B Badr" pitchFamily="2" charset="-78"/>
              </a:rPr>
              <a:t>فرآیند تشکیل کمیته محلی</a:t>
            </a:r>
            <a:endParaRPr lang="en-US" dirty="0">
              <a:cs typeface="B Badr" pitchFamily="2" charset="-78"/>
            </a:endParaRPr>
          </a:p>
        </p:txBody>
      </p:sp>
      <p:sp>
        <p:nvSpPr>
          <p:cNvPr id="3" name="Content Placeholder 2"/>
          <p:cNvSpPr>
            <a:spLocks noGrp="1"/>
          </p:cNvSpPr>
          <p:nvPr>
            <p:ph idx="1"/>
          </p:nvPr>
        </p:nvSpPr>
        <p:spPr>
          <a:xfrm>
            <a:off x="1143000" y="1447800"/>
            <a:ext cx="7790688" cy="4800600"/>
          </a:xfrm>
        </p:spPr>
        <p:txBody>
          <a:bodyPr>
            <a:normAutofit/>
          </a:bodyPr>
          <a:lstStyle/>
          <a:p>
            <a:pPr algn="just"/>
            <a:r>
              <a:rPr lang="fa-IR" sz="3600" b="1" dirty="0" smtClean="0">
                <a:cs typeface="B Badr" pitchFamily="2" charset="-78"/>
              </a:rPr>
              <a:t>يکي از وظايف کميته محلي، آگاه سازي مي باشد و تعداد زيادي از برنامه هاي اجتماع محور محلي به دليل عدم توجه به آماده سازي مردم، با شکست روبرومی شوند.</a:t>
            </a:r>
          </a:p>
          <a:p>
            <a:pPr algn="just"/>
            <a:r>
              <a:rPr lang="fa-IR" sz="3600" b="1" dirty="0" smtClean="0">
                <a:cs typeface="B Badr" pitchFamily="2" charset="-78"/>
              </a:rPr>
              <a:t> اگاه  سازي مردم محله منجر به پذيرش بيشترآنها، مشارکت بيشتر و بهره مندي بيشترآنها از اقدامات انجام شده محلي مي گردد.</a:t>
            </a:r>
            <a:endParaRPr lang="en-US" sz="3600" b="1" dirty="0">
              <a:cs typeface="B Badr" pitchFamily="2" charset="-78"/>
            </a:endParaRPr>
          </a:p>
        </p:txBody>
      </p:sp>
      <p:sp>
        <p:nvSpPr>
          <p:cNvPr id="4" name="Content Placeholder 2"/>
          <p:cNvSpPr txBox="1">
            <a:spLocks/>
          </p:cNvSpPr>
          <p:nvPr/>
        </p:nvSpPr>
        <p:spPr>
          <a:xfrm rot="16200000">
            <a:off x="-2971800" y="2971800"/>
            <a:ext cx="6858000" cy="914400"/>
          </a:xfrm>
          <a:prstGeom prst="rect">
            <a:avLst/>
          </a:prstGeom>
        </p:spPr>
        <p:txBody>
          <a:bodyPr>
            <a:normAutofit fontScale="62500" lnSpcReduction="20000"/>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4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4700" b="1" i="0" u="none" strike="noStrike" kern="1200" cap="none" spc="0" normalizeH="0" baseline="0" noProof="0" dirty="0" smtClean="0">
                <a:ln>
                  <a:noFill/>
                </a:ln>
                <a:solidFill>
                  <a:schemeClr val="tx1"/>
                </a:solidFill>
                <a:effectLst/>
                <a:uLnTx/>
                <a:uFillTx/>
                <a:cs typeface="B Titr" pitchFamily="2" charset="-78"/>
              </a:rPr>
              <a:t>مراحل اجراي طرح</a:t>
            </a:r>
            <a:endParaRPr kumimoji="0" lang="fa-IR" sz="4700" b="1" i="0" u="none" strike="noStrike" kern="1200" cap="none" spc="0" normalizeH="0" baseline="0" noProof="0" dirty="0">
              <a:ln>
                <a:noFill/>
              </a:ln>
              <a:solidFill>
                <a:schemeClr val="tx1"/>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0"/>
            <a:ext cx="8001000" cy="228600"/>
          </a:xfrm>
        </p:spPr>
        <p:txBody>
          <a:bodyPr>
            <a:normAutofit fontScale="90000"/>
          </a:bodyPr>
          <a:lstStyle/>
          <a:p>
            <a:pPr algn="just" fontAlgn="auto">
              <a:spcAft>
                <a:spcPts val="0"/>
              </a:spcAft>
              <a:defRPr/>
            </a:pPr>
            <a:r>
              <a:rPr lang="fa-IR" sz="2400" dirty="0" smtClean="0">
                <a:solidFill>
                  <a:schemeClr val="tx2">
                    <a:satMod val="130000"/>
                  </a:schemeClr>
                </a:solidFill>
              </a:rPr>
              <a:t/>
            </a:r>
            <a:br>
              <a:rPr lang="fa-IR" sz="2400" dirty="0" smtClean="0">
                <a:solidFill>
                  <a:schemeClr val="tx2">
                    <a:satMod val="130000"/>
                  </a:schemeClr>
                </a:solidFill>
              </a:rPr>
            </a:br>
            <a:r>
              <a:rPr lang="fa-IR" sz="2400" dirty="0" smtClean="0">
                <a:solidFill>
                  <a:schemeClr val="tx2">
                    <a:satMod val="130000"/>
                  </a:schemeClr>
                </a:solidFill>
              </a:rPr>
              <a:t/>
            </a:r>
            <a:br>
              <a:rPr lang="fa-IR" sz="2400" dirty="0" smtClean="0">
                <a:solidFill>
                  <a:schemeClr val="tx2">
                    <a:satMod val="130000"/>
                  </a:schemeClr>
                </a:solidFill>
              </a:rPr>
            </a:br>
            <a:r>
              <a:rPr lang="fa-IR" sz="2400" dirty="0" smtClean="0">
                <a:solidFill>
                  <a:schemeClr val="tx2">
                    <a:satMod val="130000"/>
                  </a:schemeClr>
                </a:solidFill>
              </a:rPr>
              <a:t/>
            </a:r>
            <a:br>
              <a:rPr lang="fa-IR" sz="2400" dirty="0" smtClean="0">
                <a:solidFill>
                  <a:schemeClr val="tx2">
                    <a:satMod val="130000"/>
                  </a:schemeClr>
                </a:solidFill>
              </a:rPr>
            </a:br>
            <a:r>
              <a:rPr lang="fa-IR" sz="2400" dirty="0" smtClean="0">
                <a:solidFill>
                  <a:schemeClr val="tx2">
                    <a:satMod val="130000"/>
                  </a:schemeClr>
                </a:solidFill>
              </a:rPr>
              <a:t/>
            </a:r>
            <a:br>
              <a:rPr lang="fa-IR" sz="2400" dirty="0" smtClean="0">
                <a:solidFill>
                  <a:schemeClr val="tx2">
                    <a:satMod val="130000"/>
                  </a:schemeClr>
                </a:solidFill>
              </a:rPr>
            </a:br>
            <a:r>
              <a:rPr lang="fa-IR" sz="2400" dirty="0" smtClean="0">
                <a:solidFill>
                  <a:schemeClr val="tx2">
                    <a:satMod val="130000"/>
                  </a:schemeClr>
                </a:solidFill>
              </a:rPr>
              <a:t/>
            </a:r>
            <a:br>
              <a:rPr lang="fa-IR" sz="2400" dirty="0" smtClean="0">
                <a:solidFill>
                  <a:schemeClr val="tx2">
                    <a:satMod val="130000"/>
                  </a:schemeClr>
                </a:solidFill>
              </a:rPr>
            </a:br>
            <a:r>
              <a:rPr lang="fa-IR" sz="2400" dirty="0" smtClean="0">
                <a:solidFill>
                  <a:schemeClr val="accent1">
                    <a:lumMod val="75000"/>
                  </a:schemeClr>
                </a:solidFill>
              </a:rPr>
              <a:t/>
            </a:r>
            <a:br>
              <a:rPr lang="fa-IR" sz="2400" dirty="0" smtClean="0">
                <a:solidFill>
                  <a:schemeClr val="accent1">
                    <a:lumMod val="75000"/>
                  </a:schemeClr>
                </a:solidFill>
              </a:rPr>
            </a:br>
            <a:endParaRPr lang="fa-IR" dirty="0" smtClean="0">
              <a:solidFill>
                <a:srgbClr val="0070C0"/>
              </a:solidFill>
            </a:endParaRPr>
          </a:p>
        </p:txBody>
      </p:sp>
      <p:sp>
        <p:nvSpPr>
          <p:cNvPr id="23555" name="Content Placeholder 2"/>
          <p:cNvSpPr>
            <a:spLocks noGrp="1"/>
          </p:cNvSpPr>
          <p:nvPr>
            <p:ph idx="1"/>
          </p:nvPr>
        </p:nvSpPr>
        <p:spPr>
          <a:xfrm>
            <a:off x="1066800" y="304800"/>
            <a:ext cx="7848600" cy="6248400"/>
          </a:xfrm>
        </p:spPr>
        <p:txBody>
          <a:bodyPr>
            <a:normAutofit lnSpcReduction="10000"/>
          </a:bodyPr>
          <a:lstStyle/>
          <a:p>
            <a:pPr algn="ctr">
              <a:buNone/>
            </a:pPr>
            <a:r>
              <a:rPr lang="fa-IR" sz="3900" b="1" dirty="0" smtClean="0">
                <a:solidFill>
                  <a:schemeClr val="tx2"/>
                </a:solidFill>
                <a:cs typeface="B Zar" pitchFamily="2" charset="-78"/>
              </a:rPr>
              <a:t>روشهایی جهت آماده سازي مردم</a:t>
            </a:r>
            <a:endParaRPr lang="fa-IR" sz="3000" b="1" dirty="0" smtClean="0">
              <a:solidFill>
                <a:schemeClr val="tx2"/>
              </a:solidFill>
              <a:cs typeface="B Zar" pitchFamily="2" charset="-78"/>
            </a:endParaRPr>
          </a:p>
          <a:p>
            <a:pPr algn="just">
              <a:buNone/>
            </a:pPr>
            <a:endParaRPr lang="fa-IR" sz="2800" b="1" dirty="0" smtClean="0">
              <a:solidFill>
                <a:schemeClr val="accent1"/>
              </a:solidFill>
              <a:cs typeface="B Zar" pitchFamily="2" charset="-78"/>
            </a:endParaRPr>
          </a:p>
          <a:p>
            <a:pPr algn="just"/>
            <a:r>
              <a:rPr lang="fa-IR" dirty="0" smtClean="0">
                <a:cs typeface="B Zar" pitchFamily="2" charset="-78"/>
              </a:rPr>
              <a:t>شرکت درمراسم مذهبي، مساجد وحسينيه هاجهت اطلاع رساني</a:t>
            </a:r>
            <a:endParaRPr lang="en-US" dirty="0" smtClean="0">
              <a:cs typeface="B Zar" pitchFamily="2" charset="-78"/>
            </a:endParaRPr>
          </a:p>
          <a:p>
            <a:pPr algn="just"/>
            <a:r>
              <a:rPr lang="fa-IR" dirty="0" smtClean="0">
                <a:cs typeface="B Zar" pitchFamily="2" charset="-78"/>
              </a:rPr>
              <a:t>ازطريق انجمن اولياءو مربيان مدارس محله</a:t>
            </a:r>
            <a:endParaRPr lang="en-US" dirty="0" smtClean="0">
              <a:cs typeface="B Zar" pitchFamily="2" charset="-78"/>
            </a:endParaRPr>
          </a:p>
          <a:p>
            <a:pPr algn="just"/>
            <a:r>
              <a:rPr lang="fa-IR" dirty="0" smtClean="0">
                <a:cs typeface="B Zar" pitchFamily="2" charset="-78"/>
              </a:rPr>
              <a:t>استفاده از بسيج محله</a:t>
            </a:r>
            <a:endParaRPr lang="en-US" dirty="0" smtClean="0">
              <a:cs typeface="B Zar" pitchFamily="2" charset="-78"/>
            </a:endParaRPr>
          </a:p>
          <a:p>
            <a:pPr algn="just"/>
            <a:r>
              <a:rPr lang="fa-IR" dirty="0" smtClean="0">
                <a:cs typeface="B Zar" pitchFamily="2" charset="-78"/>
              </a:rPr>
              <a:t>سايرسازمانهاي مردم نهاد و تشکلهاي محلي موجود، فعال و مورد اطمينان مردم محله</a:t>
            </a:r>
            <a:endParaRPr lang="en-US" dirty="0" smtClean="0">
              <a:cs typeface="B Zar" pitchFamily="2" charset="-78"/>
            </a:endParaRPr>
          </a:p>
          <a:p>
            <a:pPr algn="just"/>
            <a:r>
              <a:rPr lang="fa-IR" dirty="0" smtClean="0">
                <a:cs typeface="B Zar" pitchFamily="2" charset="-78"/>
              </a:rPr>
              <a:t>از طریق مرکزبهداشت ، مرکز سلامت،  داوطلبین و سفیران سلامت</a:t>
            </a:r>
            <a:endParaRPr lang="en-US" dirty="0" smtClean="0">
              <a:cs typeface="B Zar" pitchFamily="2" charset="-78"/>
            </a:endParaRPr>
          </a:p>
          <a:p>
            <a:pPr algn="just"/>
            <a:r>
              <a:rPr lang="fa-IR" dirty="0" smtClean="0">
                <a:cs typeface="B Zar" pitchFamily="2" charset="-78"/>
              </a:rPr>
              <a:t>استفاده از پايگاه خدمات اجتماعي (وابسته به سازمان بهزيستي</a:t>
            </a:r>
            <a:r>
              <a:rPr lang="fa-IR" sz="2800" dirty="0" smtClean="0">
                <a:cs typeface="B Zar" pitchFamily="2" charset="-78"/>
              </a:rPr>
              <a:t>).</a:t>
            </a:r>
            <a:endParaRPr lang="en-US" sz="2800" dirty="0" smtClean="0">
              <a:cs typeface="B Zar" pitchFamily="2" charset="-78"/>
            </a:endParaRPr>
          </a:p>
          <a:p>
            <a:endParaRPr lang="fa-IR" sz="2400" dirty="0" smtClean="0">
              <a:ea typeface="Majalla UI"/>
            </a:endParaRPr>
          </a:p>
        </p:txBody>
      </p:sp>
      <p:sp>
        <p:nvSpPr>
          <p:cNvPr id="4" name="Content Placeholder 2"/>
          <p:cNvSpPr txBox="1">
            <a:spLocks/>
          </p:cNvSpPr>
          <p:nvPr/>
        </p:nvSpPr>
        <p:spPr>
          <a:xfrm rot="16200000">
            <a:off x="-2971800" y="2971800"/>
            <a:ext cx="6858000" cy="914400"/>
          </a:xfrm>
          <a:prstGeom prst="rect">
            <a:avLst/>
          </a:prstGeom>
        </p:spPr>
        <p:txBody>
          <a:bodyPr>
            <a:normAutofit fontScale="62500" lnSpcReduction="20000"/>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4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4700" b="1" i="0" u="none" strike="noStrike" kern="1200" cap="none" spc="0" normalizeH="0" baseline="0" noProof="0" dirty="0" smtClean="0">
                <a:ln>
                  <a:noFill/>
                </a:ln>
                <a:solidFill>
                  <a:schemeClr val="tx1"/>
                </a:solidFill>
                <a:effectLst/>
                <a:uLnTx/>
                <a:uFillTx/>
                <a:cs typeface="B Titr" pitchFamily="2" charset="-78"/>
              </a:rPr>
              <a:t>مراحل اجراي طرح</a:t>
            </a:r>
            <a:endParaRPr kumimoji="0" lang="fa-IR" sz="4700" b="1" i="0" u="none" strike="noStrike" kern="1200" cap="none" spc="0" normalizeH="0" baseline="0" noProof="0" dirty="0">
              <a:ln>
                <a:noFill/>
              </a:ln>
              <a:solidFill>
                <a:schemeClr val="tx1"/>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43000" y="274638"/>
            <a:ext cx="7696200" cy="1143000"/>
          </a:xfrm>
        </p:spPr>
        <p:txBody>
          <a:bodyPr>
            <a:normAutofit fontScale="90000"/>
          </a:bodyPr>
          <a:lstStyle/>
          <a:p>
            <a:pPr algn="ctr">
              <a:defRPr/>
            </a:pPr>
            <a:r>
              <a:rPr lang="fa-IR" sz="3600" b="1" dirty="0" smtClean="0">
                <a:solidFill>
                  <a:schemeClr val="tx2"/>
                </a:solidFill>
                <a:cs typeface="B Zar" pitchFamily="2" charset="-78"/>
              </a:rPr>
              <a:t>نکاتی در خصوص چگونگی تشکيل تيم کميته محلي </a:t>
            </a:r>
            <a:r>
              <a:rPr lang="fa-IR" sz="3600" b="1" dirty="0" smtClean="0">
                <a:cs typeface="B Zar" pitchFamily="2" charset="-78"/>
              </a:rPr>
              <a:t/>
            </a:r>
            <a:br>
              <a:rPr lang="fa-IR" sz="3600" b="1" dirty="0" smtClean="0">
                <a:cs typeface="B Zar" pitchFamily="2" charset="-78"/>
              </a:rPr>
            </a:br>
            <a:endParaRPr lang="fa-IR" dirty="0" smtClean="0">
              <a:solidFill>
                <a:schemeClr val="tx2">
                  <a:satMod val="130000"/>
                </a:schemeClr>
              </a:solidFill>
            </a:endParaRPr>
          </a:p>
        </p:txBody>
      </p:sp>
      <p:sp>
        <p:nvSpPr>
          <p:cNvPr id="15363" name="Content Placeholder 2"/>
          <p:cNvSpPr>
            <a:spLocks noGrp="1"/>
          </p:cNvSpPr>
          <p:nvPr>
            <p:ph idx="1"/>
          </p:nvPr>
        </p:nvSpPr>
        <p:spPr>
          <a:xfrm>
            <a:off x="1219200" y="1447800"/>
            <a:ext cx="7714488" cy="5181600"/>
          </a:xfrm>
        </p:spPr>
        <p:txBody>
          <a:bodyPr>
            <a:normAutofit fontScale="92500" lnSpcReduction="10000"/>
          </a:bodyPr>
          <a:lstStyle/>
          <a:p>
            <a:pPr algn="just">
              <a:defRPr/>
            </a:pPr>
            <a:r>
              <a:rPr lang="fa-IR" sz="3300" dirty="0" smtClean="0">
                <a:ea typeface="Times New Roman" pitchFamily="18" charset="0"/>
                <a:cs typeface="Zar" pitchFamily="2" charset="-78"/>
              </a:rPr>
              <a:t>اعضاي کميته محلي شامل نمايندگان فعال مردم و نمايندگاني از دانش آموزان ، بازنشستگان، معلمین، شورای شهر ، بسیج، اصناف و مرکز سلامت منطقه و. .  هستند و يک يا دو تسهيلگر هم در جلسات کميته محلي باید حضور داشته باشند.</a:t>
            </a:r>
            <a:endParaRPr lang="en-US" sz="1900" dirty="0" smtClean="0">
              <a:ea typeface="Times New Roman" pitchFamily="18" charset="0"/>
              <a:cs typeface="Arial" pitchFamily="34" charset="0"/>
            </a:endParaRPr>
          </a:p>
          <a:p>
            <a:pPr marL="365760" indent="-283464" algn="just" fontAlgn="auto">
              <a:spcAft>
                <a:spcPts val="0"/>
              </a:spcAft>
              <a:buFont typeface="Wingdings 2"/>
              <a:buChar char=""/>
              <a:defRPr/>
            </a:pPr>
            <a:r>
              <a:rPr lang="fa-IR" sz="3300" dirty="0" smtClean="0">
                <a:ea typeface="Times New Roman" pitchFamily="18" charset="0"/>
                <a:cs typeface="Zar" pitchFamily="2" charset="-78"/>
              </a:rPr>
              <a:t>وظايف کمیته محلي براي تمام اعضا به خوبي شرح داده شود و افراد نسبت به اهداف طرح به خوبي توجيه شده باشند.</a:t>
            </a:r>
            <a:endParaRPr lang="en-US" sz="3300" dirty="0" smtClean="0">
              <a:ea typeface="Times New Roman" pitchFamily="18" charset="0"/>
              <a:cs typeface="Zar" pitchFamily="2" charset="-78"/>
            </a:endParaRPr>
          </a:p>
          <a:p>
            <a:pPr marL="365760" indent="-283464" algn="just" fontAlgn="auto">
              <a:spcAft>
                <a:spcPts val="0"/>
              </a:spcAft>
              <a:buFont typeface="Wingdings 2"/>
              <a:buChar char=""/>
              <a:defRPr/>
            </a:pPr>
            <a:r>
              <a:rPr lang="fa-IR" sz="3300" dirty="0" smtClean="0">
                <a:ea typeface="Times New Roman" pitchFamily="18" charset="0"/>
                <a:cs typeface="Zar" pitchFamily="2" charset="-78"/>
              </a:rPr>
              <a:t>براي پايبند بودن اعضا به ادامه کار از مشوق هايي مانند: ابلاغ، تقدير نامه، هدیه  و... استفاده  شود.</a:t>
            </a:r>
            <a:endParaRPr lang="en-US" sz="3300" dirty="0" smtClean="0">
              <a:ea typeface="Times New Roman" pitchFamily="18" charset="0"/>
              <a:cs typeface="Zar" pitchFamily="2" charset="-78"/>
            </a:endParaRPr>
          </a:p>
          <a:p>
            <a:pPr lvl="0" algn="just">
              <a:defRPr/>
            </a:pPr>
            <a:r>
              <a:rPr lang="fa-IR" sz="3600" dirty="0" smtClean="0">
                <a:cs typeface="B Badr" pitchFamily="2" charset="-78"/>
              </a:rPr>
              <a:t>جلسات كميته محلي هر دو هفته يكباربرگزار گردد و </a:t>
            </a:r>
            <a:r>
              <a:rPr lang="fa-IR" sz="3300" dirty="0" smtClean="0">
                <a:ea typeface="Times New Roman" pitchFamily="18" charset="0"/>
                <a:cs typeface="Zar" pitchFamily="2" charset="-78"/>
              </a:rPr>
              <a:t>محل تشکيل جلسات بعدي در پايان هر جلسه مشخص گردد.</a:t>
            </a:r>
          </a:p>
          <a:p>
            <a:pPr marL="365760" indent="-283464" algn="just" fontAlgn="auto">
              <a:spcAft>
                <a:spcPts val="0"/>
              </a:spcAft>
              <a:buFont typeface="Wingdings 2"/>
              <a:buChar char=""/>
              <a:defRPr/>
            </a:pPr>
            <a:r>
              <a:rPr lang="fa-IR" sz="3300" dirty="0" smtClean="0">
                <a:ea typeface="Times New Roman" pitchFamily="18" charset="0"/>
                <a:cs typeface="Zar" pitchFamily="2" charset="-78"/>
              </a:rPr>
              <a:t>کارت شناسايي براي اعضاي تيم محلي صادر شود..</a:t>
            </a:r>
            <a:endParaRPr lang="en-US" sz="3300" dirty="0" smtClean="0">
              <a:ea typeface="Times New Roman" pitchFamily="18" charset="0"/>
              <a:cs typeface="Zar" pitchFamily="2" charset="-78"/>
            </a:endParaRPr>
          </a:p>
          <a:p>
            <a:pPr marL="365760" indent="-283464" fontAlgn="auto">
              <a:spcAft>
                <a:spcPts val="0"/>
              </a:spcAft>
              <a:buFont typeface="Wingdings 2"/>
              <a:buChar char=""/>
              <a:defRPr/>
            </a:pPr>
            <a:endParaRPr lang="fa-IR" dirty="0" smtClean="0"/>
          </a:p>
        </p:txBody>
      </p:sp>
      <p:sp>
        <p:nvSpPr>
          <p:cNvPr id="4" name="Content Placeholder 2"/>
          <p:cNvSpPr txBox="1">
            <a:spLocks/>
          </p:cNvSpPr>
          <p:nvPr/>
        </p:nvSpPr>
        <p:spPr>
          <a:xfrm rot="16200000">
            <a:off x="-2971800" y="2971800"/>
            <a:ext cx="6858000" cy="914400"/>
          </a:xfrm>
          <a:prstGeom prst="rect">
            <a:avLst/>
          </a:prstGeom>
        </p:spPr>
        <p:txBody>
          <a:bodyPr>
            <a:normAutofit fontScale="62500" lnSpcReduction="20000"/>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4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4700" b="1" i="0" u="none" strike="noStrike" kern="1200" cap="none" spc="0" normalizeH="0" baseline="0" noProof="0" dirty="0" smtClean="0">
                <a:ln>
                  <a:noFill/>
                </a:ln>
                <a:solidFill>
                  <a:schemeClr val="tx1"/>
                </a:solidFill>
                <a:effectLst/>
                <a:uLnTx/>
                <a:uFillTx/>
                <a:cs typeface="B Titr" pitchFamily="2" charset="-78"/>
              </a:rPr>
              <a:t>مراحل اجراي طرح</a:t>
            </a:r>
            <a:endParaRPr kumimoji="0" lang="fa-IR" sz="4700" b="1" i="0" u="none" strike="noStrike" kern="1200" cap="none" spc="0" normalizeH="0" baseline="0" noProof="0" dirty="0">
              <a:ln>
                <a:noFill/>
              </a:ln>
              <a:solidFill>
                <a:schemeClr val="tx1"/>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14488" cy="990600"/>
          </a:xfrm>
        </p:spPr>
        <p:txBody>
          <a:bodyPr>
            <a:normAutofit/>
          </a:bodyPr>
          <a:lstStyle/>
          <a:p>
            <a:pPr algn="ctr"/>
            <a:r>
              <a:rPr lang="fa-IR" sz="3600" b="1" dirty="0" smtClean="0">
                <a:cs typeface="B Zar" pitchFamily="2" charset="-78"/>
              </a:rPr>
              <a:t>فرایند تشکیل كميته </a:t>
            </a:r>
            <a:r>
              <a:rPr lang="fa-IR" sz="3600" b="1" dirty="0" smtClean="0">
                <a:cs typeface="B Zar" pitchFamily="2" charset="-78"/>
              </a:rPr>
              <a:t>راهبردي</a:t>
            </a:r>
            <a:endParaRPr lang="en-US" sz="3600" dirty="0">
              <a:cs typeface="B Zar" pitchFamily="2" charset="-78"/>
            </a:endParaRPr>
          </a:p>
        </p:txBody>
      </p:sp>
      <p:sp>
        <p:nvSpPr>
          <p:cNvPr id="3" name="Content Placeholder 2"/>
          <p:cNvSpPr>
            <a:spLocks noGrp="1"/>
          </p:cNvSpPr>
          <p:nvPr>
            <p:ph idx="1"/>
          </p:nvPr>
        </p:nvSpPr>
        <p:spPr>
          <a:xfrm>
            <a:off x="1219200" y="1143000"/>
            <a:ext cx="7714488" cy="5486400"/>
          </a:xfrm>
        </p:spPr>
        <p:txBody>
          <a:bodyPr>
            <a:noAutofit/>
          </a:bodyPr>
          <a:lstStyle/>
          <a:p>
            <a:pPr algn="just">
              <a:buFont typeface="Wingdings" pitchFamily="2" charset="2"/>
              <a:buChar char="q"/>
              <a:defRPr/>
            </a:pPr>
            <a:r>
              <a:rPr lang="fa-IR" sz="2400" b="1" dirty="0" smtClean="0">
                <a:cs typeface="B Badr" pitchFamily="2" charset="-78"/>
              </a:rPr>
              <a:t>بهتر است اولین جلسه کمیته </a:t>
            </a:r>
            <a:r>
              <a:rPr lang="fa-IR" sz="2400" b="1" dirty="0" smtClean="0">
                <a:cs typeface="B Badr" pitchFamily="2" charset="-78"/>
              </a:rPr>
              <a:t>راهبردی </a:t>
            </a:r>
            <a:r>
              <a:rPr lang="fa-IR" sz="2400" b="1" dirty="0" smtClean="0">
                <a:cs typeface="B Badr" pitchFamily="2" charset="-78"/>
              </a:rPr>
              <a:t>در فرمانداري شهرستان های مجری طرح با حضور فرماندار و روسای ادارات آن شهرستان تشكيل شود و توسط مجری کشوری و استانی در خصوص طرح و نحوه اجرای آن توضیحاتی ارائه گردد. </a:t>
            </a:r>
          </a:p>
          <a:p>
            <a:pPr algn="just">
              <a:buFont typeface="Wingdings" pitchFamily="2" charset="2"/>
              <a:buChar char="q"/>
              <a:defRPr/>
            </a:pPr>
            <a:r>
              <a:rPr lang="fa-IR" sz="2400" b="1" dirty="0" smtClean="0">
                <a:cs typeface="B Badr" pitchFamily="2" charset="-78"/>
              </a:rPr>
              <a:t>در اين جلسه همچنين اولويت بندي نيازها و مشکلات مردم  منطقه مطرح و از مسئولين ادارات خواسته شود براي حل اين مشکلات راهکاري پيشنهادی خود را ارائه دهند و نحوه مشاركت خود را جهت حل مشکلات بيان نمايند.</a:t>
            </a:r>
          </a:p>
          <a:p>
            <a:pPr algn="just">
              <a:buFont typeface="Wingdings" pitchFamily="2" charset="2"/>
              <a:buChar char="q"/>
              <a:defRPr/>
            </a:pPr>
            <a:r>
              <a:rPr lang="fa-IR" sz="2400" b="1" dirty="0" smtClean="0">
                <a:ea typeface="Times New Roman" pitchFamily="18" charset="0"/>
                <a:cs typeface="B Badr" pitchFamily="2" charset="-78"/>
              </a:rPr>
              <a:t>اعضاي کميته </a:t>
            </a:r>
            <a:r>
              <a:rPr lang="fa-IR" sz="2400" b="1" dirty="0" smtClean="0">
                <a:ea typeface="Times New Roman" pitchFamily="18" charset="0"/>
                <a:cs typeface="B Badr" pitchFamily="2" charset="-78"/>
              </a:rPr>
              <a:t>راهبردي </a:t>
            </a:r>
            <a:r>
              <a:rPr lang="fa-IR" sz="2400" b="1" dirty="0" smtClean="0">
                <a:ea typeface="Times New Roman" pitchFamily="18" charset="0"/>
                <a:cs typeface="B Badr" pitchFamily="2" charset="-78"/>
              </a:rPr>
              <a:t>شامل مسئولين منطقه و نمايندگاني از مردم که عضو کميته محلي نيز هستند مي باشند. در اين کميته نيز يک يا دو تسهيلگر حضور دارند.</a:t>
            </a:r>
            <a:endParaRPr lang="en-US" sz="1400" b="1" dirty="0" smtClean="0">
              <a:ea typeface="Times New Roman" pitchFamily="18" charset="0"/>
              <a:cs typeface="B Badr" pitchFamily="2" charset="-78"/>
            </a:endParaRPr>
          </a:p>
          <a:p>
            <a:pPr algn="just">
              <a:buFont typeface="Wingdings" pitchFamily="2" charset="2"/>
              <a:buChar char="q"/>
              <a:defRPr/>
            </a:pPr>
            <a:r>
              <a:rPr lang="fa-IR" sz="2400" b="1" dirty="0" smtClean="0">
                <a:cs typeface="B Badr" pitchFamily="2" charset="-78"/>
              </a:rPr>
              <a:t>جلسات کمیته </a:t>
            </a:r>
            <a:r>
              <a:rPr lang="fa-IR" sz="2400" b="1" dirty="0" smtClean="0">
                <a:cs typeface="B Badr" pitchFamily="2" charset="-78"/>
              </a:rPr>
              <a:t>راهبردی </a:t>
            </a:r>
            <a:r>
              <a:rPr lang="fa-IR" sz="2400" b="1" dirty="0" smtClean="0">
                <a:cs typeface="B Badr" pitchFamily="2" charset="-78"/>
              </a:rPr>
              <a:t>به صورت فصلی و بنا به نیاز منطقه تشکیل می گردد </a:t>
            </a:r>
            <a:r>
              <a:rPr lang="fa-IR" sz="2400" b="1" dirty="0" smtClean="0">
                <a:ea typeface="Times New Roman" pitchFamily="18" charset="0"/>
                <a:cs typeface="B Badr" pitchFamily="2" charset="-78"/>
              </a:rPr>
              <a:t>و مسئولين منطقه با مشارکت خود مردم سعي در رفع مشکلات منطقه می نمايند</a:t>
            </a:r>
            <a:r>
              <a:rPr lang="fa-IR" sz="2400" b="1" dirty="0" smtClean="0">
                <a:cs typeface="B Badr" pitchFamily="2" charset="-78"/>
              </a:rPr>
              <a:t>.</a:t>
            </a:r>
          </a:p>
          <a:p>
            <a:pPr algn="just">
              <a:buFont typeface="Wingdings" pitchFamily="2" charset="2"/>
              <a:buChar char="q"/>
              <a:defRPr/>
            </a:pPr>
            <a:r>
              <a:rPr lang="fa-IR" sz="2400" b="1" dirty="0" smtClean="0">
                <a:cs typeface="B Badr" pitchFamily="2" charset="-78"/>
              </a:rPr>
              <a:t>علاوه بر کمیته </a:t>
            </a:r>
            <a:r>
              <a:rPr lang="fa-IR" sz="2400" b="1" dirty="0" smtClean="0">
                <a:cs typeface="B Badr" pitchFamily="2" charset="-78"/>
              </a:rPr>
              <a:t>راهبردی، </a:t>
            </a:r>
            <a:r>
              <a:rPr lang="fa-IR" sz="2400" b="1" dirty="0" smtClean="0">
                <a:cs typeface="B Badr" pitchFamily="2" charset="-78"/>
              </a:rPr>
              <a:t>متناسب با مشکلات مطرح شده ،کمیته های فرعی تشکیل می گردد و این زیر کمیته ها به صورت تخصصی مشکل مرتبط را پیگیری می نمایند.</a:t>
            </a:r>
            <a:endParaRPr lang="en-US" sz="2400" b="1" dirty="0">
              <a:cs typeface="B Badr" pitchFamily="2" charset="-78"/>
            </a:endParaRPr>
          </a:p>
        </p:txBody>
      </p:sp>
      <p:sp>
        <p:nvSpPr>
          <p:cNvPr id="4" name="Content Placeholder 2"/>
          <p:cNvSpPr txBox="1">
            <a:spLocks/>
          </p:cNvSpPr>
          <p:nvPr/>
        </p:nvSpPr>
        <p:spPr>
          <a:xfrm rot="16200000">
            <a:off x="-2971800" y="2971800"/>
            <a:ext cx="6858000" cy="914400"/>
          </a:xfrm>
          <a:prstGeom prst="rect">
            <a:avLst/>
          </a:prstGeom>
        </p:spPr>
        <p:txBody>
          <a:bodyPr>
            <a:normAutofit fontScale="62500" lnSpcReduction="20000"/>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4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ct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4700" b="1" i="0" u="none" strike="noStrike" kern="1200" cap="none" spc="0" normalizeH="0" baseline="0" noProof="0" dirty="0" smtClean="0">
                <a:ln>
                  <a:noFill/>
                </a:ln>
                <a:solidFill>
                  <a:schemeClr val="tx1"/>
                </a:solidFill>
                <a:effectLst/>
                <a:uLnTx/>
                <a:uFillTx/>
                <a:cs typeface="B Titr" pitchFamily="2" charset="-78"/>
              </a:rPr>
              <a:t>مراحل اجراي طرح</a:t>
            </a:r>
            <a:endParaRPr kumimoji="0" lang="fa-IR" sz="4700" b="1" i="0" u="none" strike="noStrike" kern="1200" cap="none" spc="0" normalizeH="0" baseline="0" noProof="0" dirty="0">
              <a:ln>
                <a:noFill/>
              </a:ln>
              <a:solidFill>
                <a:schemeClr val="tx1"/>
              </a:solidFill>
              <a:effectLst/>
              <a:uLnTx/>
              <a:uFillTx/>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505200"/>
            <a:ext cx="7772400" cy="688975"/>
          </a:xfrm>
        </p:spPr>
        <p:txBody>
          <a:bodyPr>
            <a:normAutofit fontScale="90000"/>
          </a:bodyPr>
          <a:lstStyle/>
          <a:p>
            <a:pPr algn="ctr"/>
            <a:r>
              <a:rPr lang="fa-IR" sz="4000" b="1" dirty="0" smtClean="0">
                <a:solidFill>
                  <a:srgbClr val="663300"/>
                </a:solidFill>
                <a:cs typeface="B Mitra" pitchFamily="2" charset="-78"/>
              </a:rPr>
              <a:t/>
            </a:r>
            <a:br>
              <a:rPr lang="fa-IR" sz="4000" b="1" dirty="0" smtClean="0">
                <a:solidFill>
                  <a:srgbClr val="663300"/>
                </a:solidFill>
                <a:cs typeface="B Mitra" pitchFamily="2" charset="-78"/>
              </a:rPr>
            </a:br>
            <a:r>
              <a:rPr lang="fa-IR" sz="4000" b="1" dirty="0" smtClean="0">
                <a:solidFill>
                  <a:srgbClr val="663300"/>
                </a:solidFill>
                <a:cs typeface="B Mitra" pitchFamily="2" charset="-78"/>
              </a:rPr>
              <a:t/>
            </a:r>
            <a:br>
              <a:rPr lang="fa-IR" sz="4000" b="1" dirty="0" smtClean="0">
                <a:solidFill>
                  <a:srgbClr val="663300"/>
                </a:solidFill>
                <a:cs typeface="B Mitra" pitchFamily="2" charset="-78"/>
              </a:rPr>
            </a:br>
            <a:r>
              <a:rPr lang="fa-IR" sz="4000" b="1" dirty="0" smtClean="0">
                <a:solidFill>
                  <a:srgbClr val="663300"/>
                </a:solidFill>
                <a:cs typeface="B Mitra" pitchFamily="2" charset="-78"/>
              </a:rPr>
              <a:t/>
            </a:r>
            <a:br>
              <a:rPr lang="fa-IR" sz="4000" b="1" dirty="0" smtClean="0">
                <a:solidFill>
                  <a:srgbClr val="663300"/>
                </a:solidFill>
                <a:cs typeface="B Mitra" pitchFamily="2" charset="-78"/>
              </a:rPr>
            </a:br>
            <a:r>
              <a:rPr lang="fa-IR" sz="3600" b="1" dirty="0" smtClean="0">
                <a:solidFill>
                  <a:srgbClr val="663300"/>
                </a:solidFill>
                <a:cs typeface="B Titr" pitchFamily="2" charset="-78"/>
              </a:rPr>
              <a:t>روند اجرای برنامه مداخلات اجتماع محور درحوزه سلامت اجتماعي </a:t>
            </a:r>
            <a:r>
              <a:rPr lang="fa-IR" b="1" dirty="0" smtClean="0">
                <a:solidFill>
                  <a:srgbClr val="663300"/>
                </a:solidFill>
                <a:cs typeface="B Mitra" pitchFamily="2" charset="-78"/>
              </a:rPr>
              <a:t/>
            </a:r>
            <a:br>
              <a:rPr lang="fa-IR" b="1" dirty="0" smtClean="0">
                <a:solidFill>
                  <a:srgbClr val="663300"/>
                </a:solidFill>
                <a:cs typeface="B Mitra" pitchFamily="2" charset="-78"/>
              </a:rPr>
            </a:br>
            <a:endParaRPr lang="fa-IR" dirty="0"/>
          </a:p>
        </p:txBody>
      </p:sp>
      <p:sp>
        <p:nvSpPr>
          <p:cNvPr id="3" name="Subtitle 2"/>
          <p:cNvSpPr>
            <a:spLocks noGrp="1"/>
          </p:cNvSpPr>
          <p:nvPr>
            <p:ph type="subTitle" idx="1"/>
          </p:nvPr>
        </p:nvSpPr>
        <p:spPr>
          <a:xfrm>
            <a:off x="1143000" y="3886200"/>
            <a:ext cx="7543800" cy="2438400"/>
          </a:xfrm>
        </p:spPr>
        <p:txBody>
          <a:bodyPr>
            <a:normAutofit/>
          </a:bodyPr>
          <a:lstStyle/>
          <a:p>
            <a:endParaRPr lang="fa-IR" sz="2800" b="1" dirty="0" smtClean="0">
              <a:solidFill>
                <a:schemeClr val="accent4">
                  <a:lumMod val="50000"/>
                </a:schemeClr>
              </a:solidFill>
              <a:cs typeface="B Zar" pitchFamily="2" charset="-78"/>
            </a:endParaRPr>
          </a:p>
          <a:p>
            <a:pPr algn="ctr"/>
            <a:r>
              <a:rPr lang="fa-IR" b="1" dirty="0" smtClean="0">
                <a:solidFill>
                  <a:srgbClr val="002060"/>
                </a:solidFill>
                <a:cs typeface="B Zar" pitchFamily="2" charset="-78"/>
              </a:rPr>
              <a:t/>
            </a:r>
            <a:br>
              <a:rPr lang="fa-IR" b="1" dirty="0" smtClean="0">
                <a:solidFill>
                  <a:srgbClr val="002060"/>
                </a:solidFill>
                <a:cs typeface="B Zar" pitchFamily="2" charset="-78"/>
              </a:rPr>
            </a:br>
            <a:r>
              <a:rPr lang="fa-IR" sz="2000" b="1" dirty="0" smtClean="0">
                <a:solidFill>
                  <a:srgbClr val="002060"/>
                </a:solidFill>
                <a:cs typeface="B Zar" pitchFamily="2" charset="-78"/>
              </a:rPr>
              <a:t>گروه سلامت رواني اجتماعي و اعتياد</a:t>
            </a:r>
          </a:p>
          <a:p>
            <a:pPr algn="ctr"/>
            <a:endParaRPr lang="fa-IR" dirty="0"/>
          </a:p>
        </p:txBody>
      </p:sp>
      <p:pic>
        <p:nvPicPr>
          <p:cNvPr id="4" name="Picture 3" descr="arm"/>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267200" y="0"/>
            <a:ext cx="1524000" cy="990600"/>
          </a:xfrm>
          <a:prstGeom prst="rect">
            <a:avLst/>
          </a:prstGeom>
          <a:noFill/>
          <a:ln w="9525">
            <a:noFill/>
            <a:miter lim="800000"/>
            <a:headEnd/>
            <a:tailEnd/>
          </a:ln>
        </p:spPr>
      </p:pic>
      <p:sp>
        <p:nvSpPr>
          <p:cNvPr id="5" name="Rectangle 4"/>
          <p:cNvSpPr/>
          <p:nvPr/>
        </p:nvSpPr>
        <p:spPr>
          <a:xfrm>
            <a:off x="2743200" y="914400"/>
            <a:ext cx="5101076" cy="923330"/>
          </a:xfrm>
          <a:prstGeom prst="rect">
            <a:avLst/>
          </a:prstGeom>
        </p:spPr>
        <p:txBody>
          <a:bodyPr wrap="none">
            <a:spAutoFit/>
          </a:bodyPr>
          <a:lstStyle/>
          <a:p>
            <a:r>
              <a:rPr lang="fa-IR" b="1" cap="all" dirty="0" smtClean="0">
                <a:ln w="6350">
                  <a:noFill/>
                </a:ln>
                <a:effectLst>
                  <a:outerShdw blurRad="127000" dist="200000" dir="2700000" algn="tl" rotWithShape="0">
                    <a:srgbClr val="000000">
                      <a:alpha val="30000"/>
                    </a:srgbClr>
                  </a:outerShdw>
                </a:effectLst>
                <a:latin typeface="Lucida Sans"/>
                <a:cs typeface="B Zar" pitchFamily="2" charset="-78"/>
              </a:rPr>
              <a:t>دانشگاه علوم پزشکی و خدمات بهداشتی درمانی استان سمنان</a:t>
            </a:r>
          </a:p>
          <a:p>
            <a:pPr algn="ctr"/>
            <a:r>
              <a:rPr lang="fa-IR" b="1" cap="all" dirty="0" smtClean="0">
                <a:ln w="6350">
                  <a:noFill/>
                </a:ln>
                <a:effectLst>
                  <a:outerShdw blurRad="127000" dist="200000" dir="2700000" algn="tl" rotWithShape="0">
                    <a:srgbClr val="000000">
                      <a:alpha val="30000"/>
                    </a:srgbClr>
                  </a:outerShdw>
                </a:effectLst>
                <a:latin typeface="Lucida Sans"/>
                <a:cs typeface="B Zar" pitchFamily="2" charset="-78"/>
              </a:rPr>
              <a:t>معاونت بهداشتی</a:t>
            </a:r>
            <a:endParaRPr lang="en-US" b="1" cap="all" dirty="0" smtClean="0">
              <a:ln w="6350">
                <a:noFill/>
              </a:ln>
              <a:effectLst>
                <a:outerShdw blurRad="127000" dist="200000" dir="2700000" algn="tl" rotWithShape="0">
                  <a:srgbClr val="000000">
                    <a:alpha val="30000"/>
                  </a:srgbClr>
                </a:outerShdw>
              </a:effectLst>
              <a:latin typeface="Lucida Sans"/>
              <a:cs typeface="B Zar" pitchFamily="2" charset="-78"/>
            </a:endParaRPr>
          </a:p>
          <a:p>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normAutofit/>
          </a:bodyPr>
          <a:lstStyle/>
          <a:p>
            <a:pPr algn="ctr"/>
            <a:r>
              <a:rPr lang="fa-IR" b="1" dirty="0" smtClean="0">
                <a:solidFill>
                  <a:srgbClr val="0070C0"/>
                </a:solidFill>
                <a:ea typeface="Times New Roman" panose="02020603050405020304" pitchFamily="18" charset="0"/>
                <a:cs typeface="B Titr" pitchFamily="2" charset="-78"/>
              </a:rPr>
              <a:t>4- مرحله ارزشيابي</a:t>
            </a:r>
            <a:endParaRPr lang="en-US" dirty="0">
              <a:cs typeface="B Titr" pitchFamily="2" charset="-78"/>
            </a:endParaRPr>
          </a:p>
        </p:txBody>
      </p:sp>
      <p:sp>
        <p:nvSpPr>
          <p:cNvPr id="3" name="Content Placeholder 2"/>
          <p:cNvSpPr>
            <a:spLocks noGrp="1"/>
          </p:cNvSpPr>
          <p:nvPr>
            <p:ph idx="1"/>
          </p:nvPr>
        </p:nvSpPr>
        <p:spPr>
          <a:xfrm>
            <a:off x="1066800" y="1905000"/>
            <a:ext cx="7924800" cy="4267200"/>
          </a:xfrm>
        </p:spPr>
        <p:txBody>
          <a:bodyPr>
            <a:normAutofit fontScale="92500" lnSpcReduction="20000"/>
          </a:bodyPr>
          <a:lstStyle/>
          <a:p>
            <a:pPr algn="just">
              <a:buNone/>
            </a:pPr>
            <a:r>
              <a:rPr lang="fa-IR" sz="4800" b="1" dirty="0" smtClean="0">
                <a:ea typeface="Times New Roman" panose="02020603050405020304" pitchFamily="18" charset="0"/>
                <a:cs typeface="B Badr" pitchFamily="2" charset="-78"/>
              </a:rPr>
              <a:t>پایش و ارزشیابی در تمام مراحل انجام پروژه انجام مي گردد. </a:t>
            </a:r>
          </a:p>
          <a:p>
            <a:pPr algn="just"/>
            <a:endParaRPr lang="fa-IR" sz="4400" b="1" dirty="0" smtClean="0">
              <a:ea typeface="Times New Roman" panose="02020603050405020304" pitchFamily="18" charset="0"/>
              <a:cs typeface="B Badr" pitchFamily="2" charset="-78"/>
            </a:endParaRPr>
          </a:p>
          <a:p>
            <a:pPr algn="just"/>
            <a:r>
              <a:rPr lang="fa-IR" sz="4300" b="1" dirty="0" smtClean="0">
                <a:ea typeface="Times New Roman" panose="02020603050405020304" pitchFamily="18" charset="0"/>
                <a:cs typeface="B Badr" pitchFamily="2" charset="-78"/>
              </a:rPr>
              <a:t>تهیه چک لیست پایش و نظارت</a:t>
            </a:r>
          </a:p>
          <a:p>
            <a:pPr algn="just">
              <a:buNone/>
            </a:pPr>
            <a:endParaRPr lang="fa-IR" sz="4300" b="1" dirty="0" smtClean="0">
              <a:ea typeface="Times New Roman" panose="02020603050405020304" pitchFamily="18" charset="0"/>
              <a:cs typeface="B Badr" pitchFamily="2" charset="-78"/>
            </a:endParaRPr>
          </a:p>
          <a:p>
            <a:pPr algn="just"/>
            <a:r>
              <a:rPr lang="fa-IR" sz="4300" b="1" dirty="0" smtClean="0">
                <a:ea typeface="Times New Roman" panose="02020603050405020304" pitchFamily="18" charset="0"/>
                <a:cs typeface="B Badr" pitchFamily="2" charset="-78"/>
              </a:rPr>
              <a:t>ارزشيابي در تمام مراحل انجام پروژه حداقل ماهی یکبار</a:t>
            </a:r>
            <a:endParaRPr lang="en-US" sz="4300" dirty="0"/>
          </a:p>
        </p:txBody>
      </p:sp>
      <p:sp>
        <p:nvSpPr>
          <p:cNvPr id="4" name="Title 1"/>
          <p:cNvSpPr txBox="1">
            <a:spLocks/>
          </p:cNvSpPr>
          <p:nvPr/>
        </p:nvSpPr>
        <p:spPr>
          <a:xfrm rot="16200000">
            <a:off x="-2590800" y="2743200"/>
            <a:ext cx="6324600" cy="11430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Times New Roman" panose="02020603050405020304" pitchFamily="18" charset="0"/>
                <a:cs typeface="B Titr" pitchFamily="2" charset="-78"/>
              </a:rPr>
              <a:t>مرحله ارزشيابي</a:t>
            </a:r>
            <a:endParaRPr kumimoji="0" lang="en-US" sz="3200" b="0"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143000" y="304800"/>
            <a:ext cx="7848600" cy="6324600"/>
          </a:xfrm>
        </p:spPr>
        <p:txBody>
          <a:bodyPr>
            <a:noAutofit/>
          </a:bodyPr>
          <a:lstStyle/>
          <a:p>
            <a:pPr>
              <a:buNone/>
            </a:pPr>
            <a:endParaRPr lang="fa-IR" sz="2400" dirty="0" smtClean="0">
              <a:cs typeface="B Badr" pitchFamily="2" charset="-78"/>
            </a:endParaRPr>
          </a:p>
          <a:p>
            <a:pPr>
              <a:buNone/>
            </a:pPr>
            <a:endParaRPr lang="fa-IR" sz="2400" dirty="0" smtClean="0">
              <a:cs typeface="B Badr" pitchFamily="2" charset="-78"/>
            </a:endParaRPr>
          </a:p>
          <a:p>
            <a:pPr algn="ctr">
              <a:spcBef>
                <a:spcPct val="0"/>
              </a:spcBef>
              <a:buNone/>
              <a:defRPr/>
            </a:pPr>
            <a:endParaRPr lang="fa-IR" sz="3600" dirty="0" smtClean="0">
              <a:solidFill>
                <a:srgbClr val="00B050"/>
              </a:solidFill>
              <a:effectLst>
                <a:outerShdw blurRad="50000" dist="30000" dir="5400000" algn="tl" rotWithShape="0">
                  <a:srgbClr val="000000">
                    <a:alpha val="30000"/>
                  </a:srgbClr>
                </a:outerShdw>
              </a:effectLst>
              <a:latin typeface="+mj-lt"/>
              <a:ea typeface="+mj-ea"/>
              <a:cs typeface="B Titr" pitchFamily="2" charset="-78"/>
            </a:endParaRPr>
          </a:p>
          <a:p>
            <a:pPr algn="ctr">
              <a:spcBef>
                <a:spcPct val="0"/>
              </a:spcBef>
              <a:buNone/>
              <a:defRPr/>
            </a:pPr>
            <a:endParaRPr lang="fa-IR" sz="3600" dirty="0" smtClean="0">
              <a:solidFill>
                <a:srgbClr val="00B050"/>
              </a:solidFill>
              <a:effectLst>
                <a:outerShdw blurRad="50000" dist="30000" dir="5400000" algn="tl" rotWithShape="0">
                  <a:srgbClr val="000000">
                    <a:alpha val="30000"/>
                  </a:srgbClr>
                </a:outerShdw>
              </a:effectLst>
              <a:latin typeface="+mj-lt"/>
              <a:ea typeface="+mj-ea"/>
              <a:cs typeface="B Titr" pitchFamily="2" charset="-78"/>
            </a:endParaRPr>
          </a:p>
          <a:p>
            <a:pPr algn="ctr">
              <a:spcBef>
                <a:spcPct val="0"/>
              </a:spcBef>
              <a:buNone/>
              <a:defRPr/>
            </a:pPr>
            <a:endParaRPr lang="fa-IR" sz="3600" dirty="0" smtClean="0">
              <a:solidFill>
                <a:srgbClr val="00B050"/>
              </a:solidFill>
              <a:effectLst>
                <a:outerShdw blurRad="50000" dist="30000" dir="5400000" algn="tl" rotWithShape="0">
                  <a:srgbClr val="000000">
                    <a:alpha val="30000"/>
                  </a:srgbClr>
                </a:outerShdw>
              </a:effectLst>
              <a:latin typeface="+mj-lt"/>
              <a:ea typeface="+mj-ea"/>
              <a:cs typeface="B Titr" pitchFamily="2" charset="-78"/>
            </a:endParaRPr>
          </a:p>
          <a:p>
            <a:pPr algn="ctr">
              <a:spcBef>
                <a:spcPct val="0"/>
              </a:spcBef>
              <a:buNone/>
              <a:defRPr/>
            </a:pPr>
            <a:endParaRPr lang="fa-IR" sz="3600" dirty="0" smtClean="0">
              <a:solidFill>
                <a:srgbClr val="00B050"/>
              </a:solidFill>
              <a:effectLst>
                <a:outerShdw blurRad="50000" dist="30000" dir="5400000" algn="tl" rotWithShape="0">
                  <a:srgbClr val="000000">
                    <a:alpha val="30000"/>
                  </a:srgbClr>
                </a:outerShdw>
              </a:effectLst>
              <a:latin typeface="+mj-lt"/>
              <a:ea typeface="+mj-ea"/>
              <a:cs typeface="B Titr" pitchFamily="2" charset="-78"/>
            </a:endParaRPr>
          </a:p>
          <a:p>
            <a:pPr algn="ctr">
              <a:spcBef>
                <a:spcPct val="0"/>
              </a:spcBef>
              <a:buNone/>
              <a:defRPr/>
            </a:pPr>
            <a:r>
              <a:rPr lang="fa-IR" sz="3600" dirty="0" smtClean="0">
                <a:solidFill>
                  <a:srgbClr val="00B050"/>
                </a:solidFill>
                <a:effectLst>
                  <a:outerShdw blurRad="50000" dist="30000" dir="5400000" algn="tl" rotWithShape="0">
                    <a:srgbClr val="000000">
                      <a:alpha val="30000"/>
                    </a:srgbClr>
                  </a:outerShdw>
                </a:effectLst>
                <a:latin typeface="+mj-lt"/>
                <a:ea typeface="+mj-ea"/>
                <a:cs typeface="B Titr" pitchFamily="2" charset="-78"/>
              </a:rPr>
              <a:t>پیشنهادات:</a:t>
            </a:r>
            <a:endParaRPr lang="en-US" sz="3600" dirty="0" smtClean="0">
              <a:solidFill>
                <a:srgbClr val="00B050"/>
              </a:solidFill>
              <a:effectLst>
                <a:outerShdw blurRad="50000" dist="30000" dir="5400000" algn="tl" rotWithShape="0">
                  <a:srgbClr val="000000">
                    <a:alpha val="30000"/>
                  </a:srgbClr>
                </a:outerShdw>
              </a:effectLst>
              <a:latin typeface="+mj-lt"/>
              <a:ea typeface="+mj-ea"/>
              <a:cs typeface="B Titr" pitchFamily="2" charset="-78"/>
            </a:endParaRPr>
          </a:p>
          <a:p>
            <a:pPr>
              <a:defRPr/>
            </a:pPr>
            <a:r>
              <a:rPr lang="fa-IR" sz="2800" b="1" dirty="0" smtClean="0">
                <a:cs typeface="B Badr" pitchFamily="2" charset="-78"/>
              </a:rPr>
              <a:t>استفاده از مشارکت و همکاری کارگروه  اجتماعی فرمانداری ها </a:t>
            </a:r>
          </a:p>
          <a:p>
            <a:pPr>
              <a:defRPr/>
            </a:pPr>
            <a:r>
              <a:rPr lang="fa-IR" sz="2800" b="1" dirty="0" smtClean="0">
                <a:cs typeface="B Badr" pitchFamily="2" charset="-78"/>
              </a:rPr>
              <a:t>تخصیص اعتبارات بیشتر </a:t>
            </a:r>
            <a:endParaRPr lang="en-US" sz="2800" b="1" dirty="0" smtClean="0">
              <a:cs typeface="B Badr" pitchFamily="2" charset="-78"/>
            </a:endParaRPr>
          </a:p>
          <a:p>
            <a:pPr>
              <a:defRPr/>
            </a:pPr>
            <a:r>
              <a:rPr lang="fa-IR" sz="2800" b="1" dirty="0" smtClean="0">
                <a:cs typeface="B Badr" pitchFamily="2" charset="-78"/>
              </a:rPr>
              <a:t>تامين نيروي انساني كافي</a:t>
            </a:r>
            <a:endParaRPr lang="en-US" sz="2800" b="1" dirty="0" smtClean="0">
              <a:cs typeface="B Badr" pitchFamily="2" charset="-78"/>
            </a:endParaRPr>
          </a:p>
          <a:p>
            <a:pPr>
              <a:defRPr/>
            </a:pPr>
            <a:r>
              <a:rPr lang="fa-IR" sz="2800" b="1" dirty="0" smtClean="0">
                <a:cs typeface="B Badr" pitchFamily="2" charset="-78"/>
              </a:rPr>
              <a:t>درنظر گرفتن تشویق برای اعضاي فعال جهت ايجاد انگیزه بیشتر آنان براي همکاری با طرح</a:t>
            </a:r>
            <a:endParaRPr lang="en-US" sz="2800" b="1" dirty="0" smtClean="0">
              <a:cs typeface="B Badr" pitchFamily="2" charset="-78"/>
            </a:endParaRPr>
          </a:p>
          <a:p>
            <a:endParaRPr lang="en-US" sz="2400" dirty="0" smtClean="0">
              <a:cs typeface="B Badr" pitchFamily="2" charset="-78"/>
            </a:endParaRPr>
          </a:p>
          <a:p>
            <a:r>
              <a:rPr lang="fa-IR" sz="2400" dirty="0" smtClean="0">
                <a:ea typeface="Majalla UI"/>
                <a:cs typeface="B Badr" pitchFamily="2" charset="-78"/>
              </a:rPr>
              <a:t> </a:t>
            </a:r>
            <a:endParaRPr lang="en-US" sz="2400" dirty="0" smtClean="0">
              <a:cs typeface="B Badr" pitchFamily="2" charset="-78"/>
            </a:endParaRPr>
          </a:p>
          <a:p>
            <a:endParaRPr lang="fa-IR" sz="2400" dirty="0" smtClean="0">
              <a:ea typeface="Majalla UI"/>
              <a:cs typeface="B Badr" pitchFamily="2" charset="-78"/>
            </a:endParaRPr>
          </a:p>
        </p:txBody>
      </p:sp>
      <p:sp>
        <p:nvSpPr>
          <p:cNvPr id="5" name="Rectangle 4"/>
          <p:cNvSpPr/>
          <p:nvPr/>
        </p:nvSpPr>
        <p:spPr>
          <a:xfrm>
            <a:off x="1219200" y="228600"/>
            <a:ext cx="7620000" cy="2646878"/>
          </a:xfrm>
          <a:prstGeom prst="rect">
            <a:avLst/>
          </a:prstGeom>
        </p:spPr>
        <p:txBody>
          <a:bodyPr wrap="square">
            <a:spAutoFit/>
          </a:bodyPr>
          <a:lstStyle/>
          <a:p>
            <a:pPr marL="365760" indent="-283464" algn="ctr" rtl="1">
              <a:defRPr/>
            </a:pPr>
            <a:r>
              <a:rPr lang="fa-IR" sz="3600" dirty="0" smtClean="0">
                <a:solidFill>
                  <a:srgbClr val="00B050"/>
                </a:solidFill>
                <a:effectLst>
                  <a:outerShdw blurRad="50000" dist="30000" dir="5400000" algn="tl" rotWithShape="0">
                    <a:srgbClr val="000000">
                      <a:alpha val="30000"/>
                    </a:srgbClr>
                  </a:outerShdw>
                </a:effectLst>
                <a:latin typeface="+mj-lt"/>
                <a:ea typeface="+mj-ea"/>
                <a:cs typeface="B Titr" pitchFamily="2" charset="-78"/>
              </a:rPr>
              <a:t>چالش ها:</a:t>
            </a:r>
          </a:p>
          <a:p>
            <a:pPr marL="365760" indent="-283464" algn="just" rtl="1">
              <a:defRPr/>
            </a:pPr>
            <a:endParaRPr lang="fa-IR" dirty="0" smtClean="0">
              <a:solidFill>
                <a:schemeClr val="tx2">
                  <a:satMod val="130000"/>
                </a:schemeClr>
              </a:solidFill>
            </a:endParaRPr>
          </a:p>
          <a:p>
            <a:pPr marL="365760" indent="-283464" algn="just" rtl="1">
              <a:buFont typeface="Wingdings 2"/>
              <a:buChar char=""/>
              <a:defRPr/>
            </a:pPr>
            <a:r>
              <a:rPr lang="fa-IR" sz="2800" b="1" dirty="0" smtClean="0">
                <a:cs typeface="B Badr" pitchFamily="2" charset="-78"/>
              </a:rPr>
              <a:t>کمرنگ شدن همکاری بعضی از اعضای کمیته محلی و </a:t>
            </a:r>
            <a:r>
              <a:rPr lang="fa-IR" sz="2800" b="1" dirty="0" smtClean="0">
                <a:cs typeface="B Badr" pitchFamily="2" charset="-78"/>
              </a:rPr>
              <a:t>راهبردی </a:t>
            </a:r>
            <a:endParaRPr lang="fa-IR" sz="2800" b="1" dirty="0" smtClean="0">
              <a:cs typeface="B Badr" pitchFamily="2" charset="-78"/>
            </a:endParaRPr>
          </a:p>
          <a:p>
            <a:pPr marL="365760" indent="-283464" algn="just" rtl="1">
              <a:buFont typeface="Wingdings 2"/>
              <a:buChar char=""/>
              <a:defRPr/>
            </a:pPr>
            <a:r>
              <a:rPr lang="fa-IR" sz="2800" b="1" dirty="0" smtClean="0">
                <a:cs typeface="B Badr" pitchFamily="2" charset="-78"/>
              </a:rPr>
              <a:t>عدم حضور منظم اعضا و مسئولین در جلسات</a:t>
            </a:r>
            <a:endParaRPr lang="en-US" sz="2800" b="1" dirty="0" smtClean="0">
              <a:cs typeface="B Badr" pitchFamily="2" charset="-78"/>
            </a:endParaRPr>
          </a:p>
          <a:p>
            <a:pPr marL="365760" indent="-283464" algn="just" rtl="1">
              <a:buFont typeface="Wingdings 2"/>
              <a:buChar char=""/>
              <a:defRPr/>
            </a:pPr>
            <a:r>
              <a:rPr lang="fa-IR" sz="2800" b="1" dirty="0" smtClean="0">
                <a:cs typeface="B Badr" pitchFamily="2" charset="-78"/>
              </a:rPr>
              <a:t>کمبود اعتبارات</a:t>
            </a:r>
            <a:endParaRPr lang="en-US" sz="2800" b="1" dirty="0" smtClean="0">
              <a:cs typeface="B Badr" pitchFamily="2" charset="-78"/>
            </a:endParaRPr>
          </a:p>
          <a:p>
            <a:pPr marL="365760" indent="-283464" algn="just" rtl="1">
              <a:buFont typeface="Wingdings 2"/>
              <a:buChar char=""/>
              <a:defRPr/>
            </a:pPr>
            <a:r>
              <a:rPr lang="fa-IR" sz="2800" b="1" dirty="0" smtClean="0">
                <a:cs typeface="B Badr" pitchFamily="2" charset="-78"/>
              </a:rPr>
              <a:t>کمبود نیروی انسانی فعال</a:t>
            </a:r>
          </a:p>
        </p:txBody>
      </p:sp>
      <p:sp>
        <p:nvSpPr>
          <p:cNvPr id="6" name="Title 1"/>
          <p:cNvSpPr txBox="1">
            <a:spLocks/>
          </p:cNvSpPr>
          <p:nvPr/>
        </p:nvSpPr>
        <p:spPr>
          <a:xfrm rot="16200000">
            <a:off x="-2628900" y="2781300"/>
            <a:ext cx="6324600" cy="10668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Times New Roman" panose="02020603050405020304" pitchFamily="18" charset="0"/>
                <a:cs typeface="B Titr" pitchFamily="2" charset="-78"/>
              </a:rPr>
              <a:t>چالش ها و پیشنهادات</a:t>
            </a:r>
            <a:endParaRPr kumimoji="0" lang="en-US" sz="3200" b="0"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400" dirty="0" smtClean="0">
                <a:solidFill>
                  <a:srgbClr val="00B050"/>
                </a:solidFill>
                <a:cs typeface="B Titr" pitchFamily="2" charset="-78"/>
              </a:rPr>
              <a:t>درس های آموخته شده :</a:t>
            </a:r>
            <a:br>
              <a:rPr lang="fa-IR" sz="4400" dirty="0" smtClean="0">
                <a:solidFill>
                  <a:srgbClr val="00B050"/>
                </a:solidFill>
                <a:cs typeface="B Titr" pitchFamily="2" charset="-78"/>
              </a:rPr>
            </a:br>
            <a:endParaRPr lang="en-US" dirty="0"/>
          </a:p>
        </p:txBody>
      </p:sp>
      <p:sp>
        <p:nvSpPr>
          <p:cNvPr id="3" name="Content Placeholder 2"/>
          <p:cNvSpPr>
            <a:spLocks noGrp="1"/>
          </p:cNvSpPr>
          <p:nvPr>
            <p:ph idx="1"/>
          </p:nvPr>
        </p:nvSpPr>
        <p:spPr/>
        <p:txBody>
          <a:bodyPr/>
          <a:lstStyle/>
          <a:p>
            <a:pPr>
              <a:buFont typeface="Wingdings" pitchFamily="2" charset="2"/>
              <a:buChar char="q"/>
            </a:pPr>
            <a:r>
              <a:rPr lang="fa-IR" sz="3600" b="1" dirty="0" smtClean="0">
                <a:cs typeface="B Badr" pitchFamily="2" charset="-78"/>
              </a:rPr>
              <a:t>انجام فعاليتهاي گروهي و مشاركتي </a:t>
            </a:r>
            <a:endParaRPr lang="en-US" sz="3600" b="1" dirty="0" smtClean="0">
              <a:cs typeface="B Badr" pitchFamily="2" charset="-78"/>
            </a:endParaRPr>
          </a:p>
          <a:p>
            <a:pPr>
              <a:buFont typeface="Wingdings" pitchFamily="2" charset="2"/>
              <a:buChar char="q"/>
            </a:pPr>
            <a:r>
              <a:rPr lang="fa-IR" sz="3600" b="1" dirty="0" smtClean="0">
                <a:cs typeface="B Badr" pitchFamily="2" charset="-78"/>
              </a:rPr>
              <a:t>حل مشكلات مردم توسط خودشان</a:t>
            </a:r>
            <a:endParaRPr lang="en-US" sz="3600" b="1" dirty="0" smtClean="0">
              <a:cs typeface="B Badr" pitchFamily="2" charset="-78"/>
            </a:endParaRPr>
          </a:p>
          <a:p>
            <a:pPr>
              <a:buFont typeface="Wingdings" pitchFamily="2" charset="2"/>
              <a:buChar char="q"/>
            </a:pPr>
            <a:r>
              <a:rPr lang="fa-IR" sz="3600" b="1" dirty="0" smtClean="0">
                <a:cs typeface="B Badr" pitchFamily="2" charset="-78"/>
              </a:rPr>
              <a:t>ايجاد خلاقيت در نتيجه فعاليتهاي مشاركتي</a:t>
            </a:r>
            <a:endParaRPr lang="en-US" sz="3600" b="1" dirty="0" smtClean="0">
              <a:cs typeface="B Badr" pitchFamily="2" charset="-78"/>
            </a:endParaRPr>
          </a:p>
          <a:p>
            <a:pPr>
              <a:buFont typeface="Wingdings" pitchFamily="2" charset="2"/>
              <a:buChar char="q"/>
            </a:pPr>
            <a:r>
              <a:rPr lang="fa-IR" sz="3600" b="1" dirty="0" smtClean="0">
                <a:cs typeface="B Badr" pitchFamily="2" charset="-78"/>
              </a:rPr>
              <a:t>قابليت و توانمندي مردم  در حل مشكلات منطقه</a:t>
            </a:r>
            <a:endParaRPr lang="en-US" sz="3600" b="1" dirty="0" smtClean="0">
              <a:cs typeface="B Badr" pitchFamily="2" charset="-78"/>
            </a:endParaRPr>
          </a:p>
          <a:p>
            <a:pPr>
              <a:buFont typeface="Wingdings" pitchFamily="2" charset="2"/>
              <a:buChar char="q"/>
            </a:pPr>
            <a:r>
              <a:rPr lang="fa-IR" sz="3600" b="1" dirty="0" smtClean="0">
                <a:cs typeface="B Badr" pitchFamily="2" charset="-78"/>
              </a:rPr>
              <a:t>بكارگيري داشته ها در حل مشكلات</a:t>
            </a:r>
          </a:p>
          <a:p>
            <a:endParaRPr lang="en-US" dirty="0"/>
          </a:p>
        </p:txBody>
      </p:sp>
      <p:sp>
        <p:nvSpPr>
          <p:cNvPr id="4" name="Title 1"/>
          <p:cNvSpPr txBox="1">
            <a:spLocks/>
          </p:cNvSpPr>
          <p:nvPr/>
        </p:nvSpPr>
        <p:spPr>
          <a:xfrm rot="16200000">
            <a:off x="-2743200" y="2895600"/>
            <a:ext cx="6629400" cy="8382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Times New Roman" panose="02020603050405020304" pitchFamily="18" charset="0"/>
                <a:cs typeface="B Titr" pitchFamily="2" charset="-78"/>
              </a:rPr>
              <a:t> درس های آموخته شده</a:t>
            </a:r>
            <a:endParaRPr kumimoji="0" lang="en-US" sz="3200" b="0"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1295400" y="457200"/>
            <a:ext cx="7650480" cy="5715000"/>
          </a:xfrm>
        </p:spPr>
        <p:txBody>
          <a:bodyPr/>
          <a:lstStyle/>
          <a:p>
            <a:pPr>
              <a:buNone/>
            </a:pPr>
            <a:endParaRPr lang="en-US" sz="2400" dirty="0" smtClean="0"/>
          </a:p>
          <a:p>
            <a:endParaRPr lang="fa-IR" dirty="0" smtClean="0">
              <a:ea typeface="Majalla UI"/>
            </a:endParaRPr>
          </a:p>
        </p:txBody>
      </p:sp>
      <p:sp>
        <p:nvSpPr>
          <p:cNvPr id="4" name="Rectangle 3"/>
          <p:cNvSpPr/>
          <p:nvPr/>
        </p:nvSpPr>
        <p:spPr>
          <a:xfrm>
            <a:off x="1066800" y="304800"/>
            <a:ext cx="7924800" cy="8340745"/>
          </a:xfrm>
          <a:prstGeom prst="rect">
            <a:avLst/>
          </a:prstGeom>
        </p:spPr>
        <p:txBody>
          <a:bodyPr wrap="square">
            <a:spAutoFit/>
          </a:bodyPr>
          <a:lstStyle/>
          <a:p>
            <a:pPr indent="-283464" algn="ctr" rtl="1" fontAlgn="auto">
              <a:spcAft>
                <a:spcPts val="0"/>
              </a:spcAft>
              <a:buFont typeface="Arial" pitchFamily="34" charset="0"/>
              <a:buNone/>
              <a:defRPr/>
            </a:pPr>
            <a:r>
              <a:rPr lang="fa-IR" sz="3200" b="1" dirty="0" smtClean="0">
                <a:solidFill>
                  <a:srgbClr val="00B050"/>
                </a:solidFill>
                <a:cs typeface="B Titr" pitchFamily="2" charset="-78"/>
              </a:rPr>
              <a:t>دستاوردها در مناطقی که برنامه اجرا شده است</a:t>
            </a:r>
            <a:r>
              <a:rPr lang="en-US" sz="4000" b="1" dirty="0" smtClean="0">
                <a:solidFill>
                  <a:srgbClr val="00B050"/>
                </a:solidFill>
                <a:cs typeface="B Titr" pitchFamily="2" charset="-78"/>
              </a:rPr>
              <a:t> </a:t>
            </a:r>
          </a:p>
          <a:p>
            <a:pPr marL="365760" indent="-283464" algn="just" rtl="1" fontAlgn="auto">
              <a:spcAft>
                <a:spcPts val="0"/>
              </a:spcAft>
              <a:buFont typeface="Wingdings" pitchFamily="2" charset="2"/>
              <a:buChar char="q"/>
              <a:defRPr/>
            </a:pPr>
            <a:r>
              <a:rPr lang="fa-IR" sz="2800" b="1" dirty="0" smtClean="0">
                <a:cs typeface="B Badr" pitchFamily="2" charset="-78"/>
              </a:rPr>
              <a:t>انجام فعالیتهای اجتماعی با مشارکت و همکاری خود مردم منطقه ( برپایی نمایشگاه، همایش، مسابقه، جشنواره، برپایی بازارچه صنایع دستی و...)</a:t>
            </a:r>
            <a:endParaRPr lang="en-US" sz="2800" b="1" dirty="0" smtClean="0">
              <a:cs typeface="B Badr" pitchFamily="2" charset="-78"/>
            </a:endParaRPr>
          </a:p>
          <a:p>
            <a:pPr marL="365760" indent="-283464" algn="just" rtl="1" fontAlgn="auto">
              <a:spcAft>
                <a:spcPts val="0"/>
              </a:spcAft>
              <a:buFont typeface="Wingdings" pitchFamily="2" charset="2"/>
              <a:buChar char="q"/>
              <a:defRPr/>
            </a:pPr>
            <a:r>
              <a:rPr lang="fa-IR" sz="2800" b="1" dirty="0" smtClean="0">
                <a:cs typeface="B Badr" pitchFamily="2" charset="-78"/>
              </a:rPr>
              <a:t>به کارگیری توانایی ها و داشته های مردم و محله</a:t>
            </a:r>
          </a:p>
          <a:p>
            <a:pPr marL="365760" indent="-283464" algn="just" rtl="1" fontAlgn="auto">
              <a:spcAft>
                <a:spcPts val="0"/>
              </a:spcAft>
              <a:buFont typeface="Wingdings" pitchFamily="2" charset="2"/>
              <a:buChar char="q"/>
              <a:defRPr/>
            </a:pPr>
            <a:r>
              <a:rPr lang="fa-IR" sz="2800" b="1" dirty="0" smtClean="0">
                <a:cs typeface="B Badr" pitchFamily="2" charset="-78"/>
              </a:rPr>
              <a:t>اشتغال زایی ( تشکیل کارگاههای خیاطی، عروسک بافی، شیرینی پزی، تهیه مواد غذایی و... )</a:t>
            </a:r>
          </a:p>
          <a:p>
            <a:pPr marL="365760" indent="-283464" algn="just" rtl="1" fontAlgn="auto">
              <a:spcAft>
                <a:spcPts val="0"/>
              </a:spcAft>
              <a:buFont typeface="Wingdings" pitchFamily="2" charset="2"/>
              <a:buChar char="q"/>
              <a:defRPr/>
            </a:pPr>
            <a:r>
              <a:rPr lang="fa-IR" sz="2800" b="1" dirty="0" smtClean="0">
                <a:cs typeface="B Badr" pitchFamily="2" charset="-78"/>
              </a:rPr>
              <a:t>تامین فضاهای ورزشی(ایجاد سالن ورزشی، تهیه لباس و وسایل ورزشی، تامین مربی و</a:t>
            </a:r>
            <a:r>
              <a:rPr lang="fa-IR" sz="2800" dirty="0" smtClean="0">
                <a:cs typeface="B Zar" pitchFamily="2" charset="-78"/>
              </a:rPr>
              <a:t> برگزاري كلاس هاي ورزشي ، تهیه بلیط استخر به صورت رايگان و...</a:t>
            </a:r>
            <a:r>
              <a:rPr lang="fa-IR" sz="2800" b="1" dirty="0" smtClean="0">
                <a:cs typeface="B Badr" pitchFamily="2" charset="-78"/>
              </a:rPr>
              <a:t>)</a:t>
            </a:r>
          </a:p>
          <a:p>
            <a:pPr marL="365760" indent="-283464" algn="just" rtl="1" fontAlgn="auto">
              <a:spcAft>
                <a:spcPts val="0"/>
              </a:spcAft>
              <a:buFont typeface="Wingdings" pitchFamily="2" charset="2"/>
              <a:buChar char="q"/>
              <a:defRPr/>
            </a:pPr>
            <a:r>
              <a:rPr lang="fa-IR" sz="2800" b="1" dirty="0" smtClean="0">
                <a:cs typeface="B Badr" pitchFamily="2" charset="-78"/>
              </a:rPr>
              <a:t>پر کردن اوقات فراغت جوانان (ایجاد کتابخانه ، بازسازی پارکها و اماکن تفریحی و...)</a:t>
            </a:r>
          </a:p>
          <a:p>
            <a:pPr marL="365760" indent="-283464" algn="just" rtl="1" fontAlgn="auto">
              <a:spcAft>
                <a:spcPts val="0"/>
              </a:spcAft>
              <a:buFont typeface="Wingdings" pitchFamily="2" charset="2"/>
              <a:buChar char="q"/>
              <a:defRPr/>
            </a:pPr>
            <a:r>
              <a:rPr lang="fa-IR" sz="2800" b="1" dirty="0" smtClean="0">
                <a:cs typeface="B Badr" pitchFamily="2" charset="-78"/>
              </a:rPr>
              <a:t>دسترسی مردم محله به خدمات روانشناختی (راه اندازی مرکز مشاوره و حضور روانشناس در منطقه و..)</a:t>
            </a:r>
            <a:endParaRPr lang="fa-IR" sz="3200" b="1" dirty="0" smtClean="0">
              <a:cs typeface="B Badr" pitchFamily="2" charset="-78"/>
            </a:endParaRPr>
          </a:p>
          <a:p>
            <a:pPr marL="365760" indent="-283464" algn="just" rtl="1" fontAlgn="auto">
              <a:spcAft>
                <a:spcPts val="0"/>
              </a:spcAft>
              <a:buFont typeface="Wingdings" pitchFamily="2" charset="2"/>
              <a:buChar char="q"/>
              <a:defRPr/>
            </a:pPr>
            <a:r>
              <a:rPr lang="fa-IR" sz="3200" b="1" dirty="0" smtClean="0">
                <a:cs typeface="B Badr" pitchFamily="2" charset="-78"/>
              </a:rPr>
              <a:t>...</a:t>
            </a:r>
          </a:p>
          <a:p>
            <a:pPr marL="365760" indent="-283464" algn="just" rtl="1" fontAlgn="auto">
              <a:spcAft>
                <a:spcPts val="0"/>
              </a:spcAft>
              <a:buFont typeface="Wingdings" pitchFamily="2" charset="2"/>
              <a:buChar char="q"/>
              <a:defRPr/>
            </a:pPr>
            <a:endParaRPr lang="en-US" sz="3200" b="1" dirty="0" smtClean="0">
              <a:cs typeface="B Badr" pitchFamily="2" charset="-78"/>
            </a:endParaRPr>
          </a:p>
          <a:p>
            <a:pPr algn="ctr" rtl="1"/>
            <a:endParaRPr lang="fa-IR" sz="3600" dirty="0" smtClean="0">
              <a:solidFill>
                <a:srgbClr val="00B050"/>
              </a:solidFill>
              <a:cs typeface="B Titr" pitchFamily="2" charset="-78"/>
            </a:endParaRPr>
          </a:p>
          <a:p>
            <a:pPr marL="365760" indent="-283464" algn="r" rtl="1" fontAlgn="auto">
              <a:spcAft>
                <a:spcPts val="0"/>
              </a:spcAft>
              <a:defRPr/>
            </a:pPr>
            <a:endParaRPr lang="fa-IR" sz="3200" b="1" dirty="0" smtClean="0">
              <a:cs typeface="B Badr" pitchFamily="2" charset="-78"/>
            </a:endParaRPr>
          </a:p>
        </p:txBody>
      </p:sp>
      <p:sp>
        <p:nvSpPr>
          <p:cNvPr id="6" name="Title 1"/>
          <p:cNvSpPr txBox="1">
            <a:spLocks/>
          </p:cNvSpPr>
          <p:nvPr/>
        </p:nvSpPr>
        <p:spPr>
          <a:xfrm rot="16200000">
            <a:off x="-2743200" y="2895600"/>
            <a:ext cx="6629400" cy="8382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Times New Roman" panose="02020603050405020304" pitchFamily="18" charset="0"/>
                <a:cs typeface="B Titr" pitchFamily="2" charset="-78"/>
              </a:rPr>
              <a:t>دستاوردها</a:t>
            </a:r>
            <a:endParaRPr kumimoji="0" lang="en-US" sz="3600" b="0"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picture\مداخلات\اولین کمیته محلی 2-5-92\عکس\101MSDCF\DSC00881.JPG"/>
          <p:cNvPicPr/>
          <p:nvPr/>
        </p:nvPicPr>
        <p:blipFill>
          <a:blip r:embed="rId2" cstate="print"/>
          <a:srcRect/>
          <a:stretch>
            <a:fillRect/>
          </a:stretch>
        </p:blipFill>
        <p:spPr bwMode="auto">
          <a:xfrm rot="953049">
            <a:off x="1427417" y="3313772"/>
            <a:ext cx="3505200" cy="3124200"/>
          </a:xfrm>
          <a:prstGeom prst="rect">
            <a:avLst/>
          </a:prstGeom>
          <a:noFill/>
          <a:ln w="9525">
            <a:noFill/>
            <a:miter lim="800000"/>
            <a:headEnd/>
            <a:tailEnd/>
          </a:ln>
        </p:spPr>
      </p:pic>
      <p:pic>
        <p:nvPicPr>
          <p:cNvPr id="7" name="Content Placeholder 3" descr="E:\picture\مداخلات\دومین کمیته مردمی 16 مرداد92\DCIM\101MSDCF\DSC00981.JPG"/>
          <p:cNvPicPr>
            <a:picLocks/>
          </p:cNvPicPr>
          <p:nvPr/>
        </p:nvPicPr>
        <p:blipFill>
          <a:blip r:embed="rId3" cstate="print"/>
          <a:srcRect/>
          <a:stretch>
            <a:fillRect/>
          </a:stretch>
        </p:blipFill>
        <p:spPr bwMode="auto">
          <a:xfrm rot="20253849">
            <a:off x="1394353" y="346203"/>
            <a:ext cx="3572368" cy="2824348"/>
          </a:xfrm>
          <a:prstGeom prst="rect">
            <a:avLst/>
          </a:prstGeom>
          <a:noFill/>
          <a:ln w="9525">
            <a:noFill/>
            <a:miter lim="800000"/>
            <a:headEnd/>
            <a:tailEnd/>
          </a:ln>
        </p:spPr>
      </p:pic>
      <p:pic>
        <p:nvPicPr>
          <p:cNvPr id="8" name="Picture 2" descr="Image1309"/>
          <p:cNvPicPr>
            <a:picLocks noChangeAspect="1" noChangeArrowheads="1"/>
          </p:cNvPicPr>
          <p:nvPr/>
        </p:nvPicPr>
        <p:blipFill>
          <a:blip r:embed="rId4" cstate="print"/>
          <a:srcRect/>
          <a:stretch>
            <a:fillRect/>
          </a:stretch>
        </p:blipFill>
        <p:spPr bwMode="auto">
          <a:xfrm rot="1287244">
            <a:off x="5431598" y="164115"/>
            <a:ext cx="2741585" cy="3136408"/>
          </a:xfrm>
          <a:prstGeom prst="rect">
            <a:avLst/>
          </a:prstGeom>
          <a:noFill/>
          <a:ln w="9525">
            <a:noFill/>
            <a:miter lim="800000"/>
            <a:headEnd/>
            <a:tailEnd/>
          </a:ln>
        </p:spPr>
      </p:pic>
      <p:pic>
        <p:nvPicPr>
          <p:cNvPr id="9" name="Picture 17" descr="D:\سلامت اجتماعي\مداخلات اجتماعي\تصاوير مدل مداخلات\عكسهاي كارگاه اعتياد درجزين\SDC10996.JPG"/>
          <p:cNvPicPr>
            <a:picLocks noChangeAspect="1" noChangeArrowheads="1"/>
          </p:cNvPicPr>
          <p:nvPr/>
        </p:nvPicPr>
        <p:blipFill>
          <a:blip r:embed="rId5"/>
          <a:srcRect/>
          <a:stretch>
            <a:fillRect/>
          </a:stretch>
        </p:blipFill>
        <p:spPr bwMode="auto">
          <a:xfrm rot="1213585">
            <a:off x="5486400" y="3505200"/>
            <a:ext cx="3465513" cy="3116263"/>
          </a:xfrm>
          <a:prstGeom prst="rect">
            <a:avLst/>
          </a:prstGeom>
          <a:noFill/>
          <a:ln w="9525">
            <a:noFill/>
            <a:miter lim="800000"/>
            <a:headEnd/>
            <a:tailEnd/>
          </a:ln>
        </p:spPr>
      </p:pic>
      <p:sp>
        <p:nvSpPr>
          <p:cNvPr id="6" name="Title 1"/>
          <p:cNvSpPr>
            <a:spLocks noGrp="1"/>
          </p:cNvSpPr>
          <p:nvPr>
            <p:ph type="title"/>
          </p:nvPr>
        </p:nvSpPr>
        <p:spPr>
          <a:xfrm rot="16200000">
            <a:off x="-2590959" y="3124359"/>
            <a:ext cx="6507480" cy="563562"/>
          </a:xfrm>
        </p:spPr>
        <p:txBody>
          <a:bodyPr>
            <a:normAutofit fontScale="90000"/>
          </a:bodyPr>
          <a:lstStyle/>
          <a:p>
            <a:pPr algn="ctr"/>
            <a:r>
              <a:rPr lang="fa-IR" sz="4400" dirty="0" smtClean="0">
                <a:solidFill>
                  <a:srgbClr val="00B050"/>
                </a:solidFill>
                <a:cs typeface="B Titr" pitchFamily="2" charset="-78"/>
              </a:rPr>
              <a:t>جلسات کمیته محلی</a:t>
            </a:r>
            <a:r>
              <a:rPr lang="fa-IR" sz="4400" dirty="0" smtClean="0">
                <a:solidFill>
                  <a:srgbClr val="00B050"/>
                </a:solidFill>
                <a:cs typeface="B Titr" pitchFamily="2" charset="-78"/>
              </a:rPr>
              <a:t/>
            </a:r>
            <a:br>
              <a:rPr lang="fa-IR" sz="4400" dirty="0" smtClean="0">
                <a:solidFill>
                  <a:srgbClr val="00B050"/>
                </a:solidFill>
                <a:cs typeface="B Titr" pitchFamily="2" charset="-78"/>
              </a:rPr>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sadeghi\amalkad\مداخلات\فرمانداری 20آذر 92\New folder\20-9-92 (1).JPG"/>
          <p:cNvPicPr>
            <a:picLocks noGrp="1"/>
          </p:cNvPicPr>
          <p:nvPr>
            <p:ph idx="1"/>
          </p:nvPr>
        </p:nvPicPr>
        <p:blipFill>
          <a:blip r:embed="rId2" cstate="print"/>
          <a:srcRect/>
          <a:stretch>
            <a:fillRect/>
          </a:stretch>
        </p:blipFill>
        <p:spPr bwMode="auto">
          <a:xfrm>
            <a:off x="1143000" y="304800"/>
            <a:ext cx="3581400" cy="2743200"/>
          </a:xfrm>
          <a:prstGeom prst="rect">
            <a:avLst/>
          </a:prstGeom>
          <a:noFill/>
          <a:ln w="9525">
            <a:noFill/>
            <a:miter lim="800000"/>
            <a:headEnd/>
            <a:tailEnd/>
          </a:ln>
        </p:spPr>
      </p:pic>
      <p:pic>
        <p:nvPicPr>
          <p:cNvPr id="7" name="Picture 4" descr="Image1308"/>
          <p:cNvPicPr>
            <a:picLocks noChangeAspect="1" noChangeArrowheads="1"/>
          </p:cNvPicPr>
          <p:nvPr/>
        </p:nvPicPr>
        <p:blipFill>
          <a:blip r:embed="rId3" cstate="print"/>
          <a:srcRect/>
          <a:stretch>
            <a:fillRect/>
          </a:stretch>
        </p:blipFill>
        <p:spPr bwMode="auto">
          <a:xfrm rot="20069085">
            <a:off x="1351528" y="3255930"/>
            <a:ext cx="3450989" cy="3164766"/>
          </a:xfrm>
          <a:prstGeom prst="rect">
            <a:avLst/>
          </a:prstGeom>
          <a:noFill/>
          <a:ln w="9525">
            <a:noFill/>
            <a:miter lim="800000"/>
            <a:headEnd/>
            <a:tailEnd/>
          </a:ln>
        </p:spPr>
      </p:pic>
      <p:pic>
        <p:nvPicPr>
          <p:cNvPr id="8" name="Picture 22" descr="D:\سلامت اجتماعي\مداخلات اجتماعي\تصاوير مدل مداخلات\عكسهاي كميته راهبري و محلي\Image1305.jpg"/>
          <p:cNvPicPr>
            <a:picLocks noChangeAspect="1" noChangeArrowheads="1"/>
          </p:cNvPicPr>
          <p:nvPr/>
        </p:nvPicPr>
        <p:blipFill>
          <a:blip r:embed="rId4" cstate="print"/>
          <a:srcRect/>
          <a:stretch>
            <a:fillRect/>
          </a:stretch>
        </p:blipFill>
        <p:spPr bwMode="auto">
          <a:xfrm rot="1429288">
            <a:off x="5195935" y="622539"/>
            <a:ext cx="3581008" cy="3012209"/>
          </a:xfrm>
          <a:prstGeom prst="rect">
            <a:avLst/>
          </a:prstGeom>
          <a:noFill/>
          <a:ln w="9525">
            <a:noFill/>
            <a:miter lim="800000"/>
            <a:headEnd/>
            <a:tailEnd/>
          </a:ln>
        </p:spPr>
      </p:pic>
      <p:pic>
        <p:nvPicPr>
          <p:cNvPr id="9" name="Picture 24" descr="D:\سلامت اجتماعي\مداخلات اجتماعي\تصاوير مدل مداخلات\عكسهاي كارگاه اعتياد درجزين\SDC10968.JPG"/>
          <p:cNvPicPr>
            <a:picLocks noChangeAspect="1" noChangeArrowheads="1"/>
          </p:cNvPicPr>
          <p:nvPr/>
        </p:nvPicPr>
        <p:blipFill>
          <a:blip r:embed="rId5" cstate="print"/>
          <a:srcRect/>
          <a:stretch>
            <a:fillRect/>
          </a:stretch>
        </p:blipFill>
        <p:spPr bwMode="auto">
          <a:xfrm>
            <a:off x="5181600" y="3810000"/>
            <a:ext cx="3810000" cy="2514600"/>
          </a:xfrm>
          <a:prstGeom prst="rect">
            <a:avLst/>
          </a:prstGeom>
          <a:noFill/>
          <a:ln w="9525">
            <a:noFill/>
            <a:miter lim="800000"/>
            <a:headEnd/>
            <a:tailEnd/>
          </a:ln>
        </p:spPr>
      </p:pic>
      <p:sp>
        <p:nvSpPr>
          <p:cNvPr id="6" name="Title 1"/>
          <p:cNvSpPr>
            <a:spLocks noGrp="1"/>
          </p:cNvSpPr>
          <p:nvPr>
            <p:ph type="title"/>
          </p:nvPr>
        </p:nvSpPr>
        <p:spPr>
          <a:xfrm rot="16200000">
            <a:off x="-2499519" y="2956719"/>
            <a:ext cx="6477000" cy="563562"/>
          </a:xfrm>
        </p:spPr>
        <p:txBody>
          <a:bodyPr>
            <a:normAutofit fontScale="90000"/>
          </a:bodyPr>
          <a:lstStyle/>
          <a:p>
            <a:pPr algn="ctr"/>
            <a:r>
              <a:rPr lang="fa-IR" sz="4400" dirty="0" smtClean="0">
                <a:solidFill>
                  <a:srgbClr val="00B050"/>
                </a:solidFill>
                <a:cs typeface="B Titr" pitchFamily="2" charset="-78"/>
              </a:rPr>
              <a:t>جلسات کمیته راهبردی</a:t>
            </a:r>
            <a:r>
              <a:rPr lang="fa-IR" sz="4400" dirty="0" smtClean="0">
                <a:solidFill>
                  <a:srgbClr val="00B050"/>
                </a:solidFill>
                <a:cs typeface="B Titr" pitchFamily="2" charset="-78"/>
              </a:rPr>
              <a:t/>
            </a:r>
            <a:br>
              <a:rPr lang="fa-IR" sz="4400" dirty="0" smtClean="0">
                <a:solidFill>
                  <a:srgbClr val="00B050"/>
                </a:solidFill>
                <a:cs typeface="B Titr" pitchFamily="2" charset="-78"/>
              </a:rPr>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990600" y="3810000"/>
            <a:ext cx="3581400" cy="3048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990600" y="381000"/>
            <a:ext cx="3581400" cy="2971800"/>
          </a:xfrm>
          <a:prstGeom prst="rect">
            <a:avLst/>
          </a:prstGeom>
          <a:noFill/>
          <a:ln w="9525">
            <a:noFill/>
            <a:miter lim="800000"/>
            <a:headEnd/>
            <a:tailEnd/>
          </a:ln>
          <a:effectLst/>
        </p:spPr>
      </p:pic>
      <p:sp>
        <p:nvSpPr>
          <p:cNvPr id="6" name="Title 1"/>
          <p:cNvSpPr>
            <a:spLocks noGrp="1"/>
          </p:cNvSpPr>
          <p:nvPr>
            <p:ph type="title"/>
          </p:nvPr>
        </p:nvSpPr>
        <p:spPr>
          <a:xfrm rot="16200000">
            <a:off x="-2766219" y="3147219"/>
            <a:ext cx="6858000" cy="563562"/>
          </a:xfrm>
        </p:spPr>
        <p:txBody>
          <a:bodyPr>
            <a:normAutofit fontScale="90000"/>
          </a:bodyPr>
          <a:lstStyle/>
          <a:p>
            <a:pPr algn="ctr"/>
            <a:r>
              <a:rPr lang="fa-IR" sz="4400" dirty="0" smtClean="0">
                <a:solidFill>
                  <a:srgbClr val="00B050"/>
                </a:solidFill>
                <a:cs typeface="B Titr" pitchFamily="2" charset="-78"/>
              </a:rPr>
              <a:t>جلسات آموزشی</a:t>
            </a:r>
            <a:r>
              <a:rPr lang="fa-IR" sz="4400" dirty="0" smtClean="0">
                <a:solidFill>
                  <a:srgbClr val="00B050"/>
                </a:solidFill>
                <a:cs typeface="B Titr" pitchFamily="2" charset="-78"/>
              </a:rPr>
              <a:t/>
            </a:r>
            <a:br>
              <a:rPr lang="fa-IR" sz="4400" dirty="0" smtClean="0">
                <a:solidFill>
                  <a:srgbClr val="00B050"/>
                </a:solidFill>
                <a:cs typeface="B Titr" pitchFamily="2" charset="-78"/>
              </a:rPr>
            </a:br>
            <a:endParaRPr lang="en-US" dirty="0"/>
          </a:p>
        </p:txBody>
      </p:sp>
      <p:pic>
        <p:nvPicPr>
          <p:cNvPr id="7" name="Picture 5" descr="C:\Users\It\Desktop\هارد\هفته بهداشت روان95\426206596_137500.jpg"/>
          <p:cNvPicPr>
            <a:picLocks noChangeAspect="1" noChangeArrowheads="1"/>
          </p:cNvPicPr>
          <p:nvPr/>
        </p:nvPicPr>
        <p:blipFill>
          <a:blip r:embed="rId4"/>
          <a:srcRect/>
          <a:stretch>
            <a:fillRect/>
          </a:stretch>
        </p:blipFill>
        <p:spPr bwMode="auto">
          <a:xfrm>
            <a:off x="4800600" y="3810000"/>
            <a:ext cx="3886200" cy="3048000"/>
          </a:xfrm>
          <a:prstGeom prst="rect">
            <a:avLst/>
          </a:prstGeom>
          <a:noFill/>
        </p:spPr>
      </p:pic>
      <p:pic>
        <p:nvPicPr>
          <p:cNvPr id="8" name="Picture 4" descr="C:\Users\It\Desktop\هارد\هفته بهداشت روان95\426038495_802.jpg"/>
          <p:cNvPicPr>
            <a:picLocks noChangeAspect="1" noChangeArrowheads="1"/>
          </p:cNvPicPr>
          <p:nvPr/>
        </p:nvPicPr>
        <p:blipFill>
          <a:blip r:embed="rId5"/>
          <a:srcRect/>
          <a:stretch>
            <a:fillRect/>
          </a:stretch>
        </p:blipFill>
        <p:spPr bwMode="auto">
          <a:xfrm>
            <a:off x="4800600" y="381000"/>
            <a:ext cx="3962400" cy="2971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It\Desktop\هارد\هفته بهداشت روان95\425733490_4518.jpg"/>
          <p:cNvPicPr>
            <a:picLocks noChangeAspect="1" noChangeArrowheads="1"/>
          </p:cNvPicPr>
          <p:nvPr/>
        </p:nvPicPr>
        <p:blipFill>
          <a:blip r:embed="rId2"/>
          <a:srcRect/>
          <a:stretch>
            <a:fillRect/>
          </a:stretch>
        </p:blipFill>
        <p:spPr bwMode="auto">
          <a:xfrm>
            <a:off x="5181600" y="3276600"/>
            <a:ext cx="3810000" cy="3048000"/>
          </a:xfrm>
          <a:prstGeom prst="rect">
            <a:avLst/>
          </a:prstGeom>
          <a:noFill/>
        </p:spPr>
      </p:pic>
      <p:pic>
        <p:nvPicPr>
          <p:cNvPr id="1026" name="Picture 23" descr="D:\سلامت اجتماعي\مداخلات اجتماعي\تصاوير مدل مداخلات\عكسهاي كارگاه اعتياد درجزين\darjazin1[1].jpg"/>
          <p:cNvPicPr>
            <a:picLocks noChangeAspect="1" noChangeArrowheads="1"/>
          </p:cNvPicPr>
          <p:nvPr/>
        </p:nvPicPr>
        <p:blipFill>
          <a:blip r:embed="rId3"/>
          <a:srcRect/>
          <a:stretch>
            <a:fillRect/>
          </a:stretch>
        </p:blipFill>
        <p:spPr bwMode="auto">
          <a:xfrm>
            <a:off x="5105400" y="152400"/>
            <a:ext cx="3886200" cy="2819400"/>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1143000" y="3352800"/>
            <a:ext cx="3962400" cy="2971800"/>
          </a:xfrm>
          <a:prstGeom prst="rect">
            <a:avLst/>
          </a:prstGeom>
          <a:noFill/>
          <a:ln w="9525">
            <a:noFill/>
            <a:miter lim="800000"/>
            <a:headEnd/>
            <a:tailEnd/>
          </a:ln>
          <a:effectLst/>
        </p:spPr>
      </p:pic>
      <p:pic>
        <p:nvPicPr>
          <p:cNvPr id="7" name="Picture 6"/>
          <p:cNvPicPr>
            <a:picLocks noChangeAspect="1" noChangeArrowheads="1"/>
          </p:cNvPicPr>
          <p:nvPr/>
        </p:nvPicPr>
        <p:blipFill>
          <a:blip r:embed="rId5"/>
          <a:srcRect/>
          <a:stretch>
            <a:fillRect/>
          </a:stretch>
        </p:blipFill>
        <p:spPr bwMode="auto">
          <a:xfrm>
            <a:off x="1143000" y="152400"/>
            <a:ext cx="3886200" cy="2819400"/>
          </a:xfrm>
          <a:prstGeom prst="rect">
            <a:avLst/>
          </a:prstGeom>
          <a:noFill/>
          <a:ln w="9525">
            <a:noFill/>
            <a:miter lim="800000"/>
            <a:headEnd/>
            <a:tailEnd/>
          </a:ln>
          <a:effectLst/>
        </p:spPr>
      </p:pic>
      <p:sp>
        <p:nvSpPr>
          <p:cNvPr id="9" name="Title 1"/>
          <p:cNvSpPr>
            <a:spLocks noGrp="1"/>
          </p:cNvSpPr>
          <p:nvPr>
            <p:ph type="title"/>
          </p:nvPr>
        </p:nvSpPr>
        <p:spPr>
          <a:xfrm rot="16200000">
            <a:off x="-2766219" y="3147219"/>
            <a:ext cx="6858000" cy="563562"/>
          </a:xfrm>
        </p:spPr>
        <p:txBody>
          <a:bodyPr>
            <a:normAutofit fontScale="90000"/>
          </a:bodyPr>
          <a:lstStyle/>
          <a:p>
            <a:pPr algn="ctr"/>
            <a:r>
              <a:rPr lang="fa-IR" sz="3600" dirty="0" smtClean="0">
                <a:solidFill>
                  <a:srgbClr val="00B050"/>
                </a:solidFill>
                <a:cs typeface="B Titr" pitchFamily="2" charset="-78"/>
              </a:rPr>
              <a:t>جشنواره، بازارچه، مسابقه  و کارگاه خیاطی</a:t>
            </a:r>
            <a:r>
              <a:rPr lang="fa-IR" sz="4400" dirty="0" smtClean="0">
                <a:solidFill>
                  <a:srgbClr val="00B050"/>
                </a:solidFill>
                <a:cs typeface="B Titr" pitchFamily="2" charset="-78"/>
              </a:rPr>
              <a:t/>
            </a:r>
            <a:br>
              <a:rPr lang="fa-IR" sz="4400" dirty="0" smtClean="0">
                <a:solidFill>
                  <a:srgbClr val="00B050"/>
                </a:solidFill>
                <a:cs typeface="B Titr" pitchFamily="2" charset="-78"/>
              </a:rPr>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multimedia.mehrnews.com/original/2012/10/873651.jpg"/>
          <p:cNvPicPr>
            <a:picLocks noChangeAspect="1" noChangeArrowheads="1"/>
          </p:cNvPicPr>
          <p:nvPr/>
        </p:nvPicPr>
        <p:blipFill>
          <a:blip r:embed="rId2"/>
          <a:srcRect/>
          <a:stretch>
            <a:fillRect/>
          </a:stretch>
        </p:blipFill>
        <p:spPr bwMode="auto">
          <a:xfrm rot="20444016">
            <a:off x="340625" y="1039948"/>
            <a:ext cx="3997840" cy="2743200"/>
          </a:xfrm>
          <a:prstGeom prst="rect">
            <a:avLst/>
          </a:prstGeom>
          <a:noFill/>
          <a:ln w="9525">
            <a:noFill/>
            <a:miter lim="800000"/>
            <a:headEnd/>
            <a:tailEnd/>
          </a:ln>
        </p:spPr>
      </p:pic>
      <p:pic>
        <p:nvPicPr>
          <p:cNvPr id="7171" name="Picture 14" descr="D:\سلامت اجتماعي\مداخلات اجتماعي\تصاوير مدل مداخلات\عكسهاي كارگاه اعتياد درجزين\52785728[1].jpg"/>
          <p:cNvPicPr>
            <a:picLocks noChangeAspect="1" noChangeArrowheads="1"/>
          </p:cNvPicPr>
          <p:nvPr/>
        </p:nvPicPr>
        <p:blipFill>
          <a:blip r:embed="rId3"/>
          <a:srcRect/>
          <a:stretch>
            <a:fillRect/>
          </a:stretch>
        </p:blipFill>
        <p:spPr bwMode="auto">
          <a:xfrm rot="20700297">
            <a:off x="4435318" y="523806"/>
            <a:ext cx="4419600" cy="2816225"/>
          </a:xfrm>
          <a:prstGeom prst="rect">
            <a:avLst/>
          </a:prstGeom>
          <a:noFill/>
          <a:ln w="9525">
            <a:noFill/>
            <a:miter lim="800000"/>
            <a:headEnd/>
            <a:tailEnd/>
          </a:ln>
        </p:spPr>
      </p:pic>
      <p:pic>
        <p:nvPicPr>
          <p:cNvPr id="6" name="Picture 5" descr="F:\sadeghi\amalkad\مداخلات\مداخلات عکس\مداخلات\IMG_8383.JP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391300">
            <a:off x="448011" y="4098019"/>
            <a:ext cx="3886200" cy="2743200"/>
          </a:xfrm>
          <a:prstGeom prst="rect">
            <a:avLst/>
          </a:prstGeom>
          <a:noFill/>
          <a:ln>
            <a:noFill/>
          </a:ln>
        </p:spPr>
      </p:pic>
      <p:pic>
        <p:nvPicPr>
          <p:cNvPr id="7" name="Picture 6" descr="E:\picture\مداخلات\22-4-92\Picture 087.jpg"/>
          <p:cNvPicPr/>
          <p:nvPr/>
        </p:nvPicPr>
        <p:blipFill>
          <a:blip r:embed="rId5" cstate="print"/>
          <a:srcRect/>
          <a:stretch>
            <a:fillRect/>
          </a:stretch>
        </p:blipFill>
        <p:spPr bwMode="auto">
          <a:xfrm rot="20245956">
            <a:off x="4690364" y="3847999"/>
            <a:ext cx="3890594" cy="2584450"/>
          </a:xfrm>
          <a:prstGeom prst="rect">
            <a:avLst/>
          </a:prstGeom>
          <a:noFill/>
          <a:ln w="9525">
            <a:noFill/>
            <a:miter lim="800000"/>
            <a:headEnd/>
            <a:tailEnd/>
          </a:ln>
        </p:spPr>
      </p:pic>
      <p:sp>
        <p:nvSpPr>
          <p:cNvPr id="8" name="Title 1"/>
          <p:cNvSpPr>
            <a:spLocks noGrp="1"/>
          </p:cNvSpPr>
          <p:nvPr>
            <p:ph type="title"/>
          </p:nvPr>
        </p:nvSpPr>
        <p:spPr>
          <a:xfrm>
            <a:off x="2895600" y="304800"/>
            <a:ext cx="3657600" cy="487362"/>
          </a:xfrm>
        </p:spPr>
        <p:txBody>
          <a:bodyPr>
            <a:normAutofit fontScale="90000"/>
          </a:bodyPr>
          <a:lstStyle/>
          <a:p>
            <a:pPr algn="ctr"/>
            <a:r>
              <a:rPr lang="fa-IR" sz="3600" b="1" dirty="0" smtClean="0">
                <a:solidFill>
                  <a:srgbClr val="002060"/>
                </a:solidFill>
                <a:cs typeface="B Titr" pitchFamily="2" charset="-78"/>
              </a:rPr>
              <a:t>با تشکر از توجه شما</a:t>
            </a:r>
            <a:r>
              <a:rPr lang="en-US" dirty="0" smtClean="0">
                <a:cs typeface="B Titr" pitchFamily="2" charset="-78"/>
              </a:rPr>
              <a:t/>
            </a:r>
            <a:br>
              <a:rPr lang="en-US" dirty="0" smtClean="0">
                <a:cs typeface="B Titr" pitchFamily="2" charset="-78"/>
              </a:rPr>
            </a:br>
            <a:endParaRPr lang="en-US" dirty="0">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96200" cy="792162"/>
          </a:xfrm>
        </p:spPr>
        <p:txBody>
          <a:bodyPr>
            <a:noAutofit/>
          </a:bodyPr>
          <a:lstStyle/>
          <a:p>
            <a:pPr algn="ctr"/>
            <a:r>
              <a:rPr lang="fa-IR" sz="3200" b="1" dirty="0" smtClean="0">
                <a:cs typeface="B Titr" pitchFamily="2" charset="-78"/>
              </a:rPr>
              <a:t>مدل مداخلات اجتماع محور</a:t>
            </a:r>
            <a:r>
              <a:rPr lang="en-US" sz="3200" b="1" dirty="0" smtClean="0">
                <a:cs typeface="B Titr" pitchFamily="2" charset="-78"/>
              </a:rPr>
              <a:t/>
            </a:r>
            <a:br>
              <a:rPr lang="en-US" sz="3200" b="1" dirty="0" smtClean="0">
                <a:cs typeface="B Titr" pitchFamily="2" charset="-78"/>
              </a:rPr>
            </a:br>
            <a:endParaRPr lang="fa-IR" sz="3200" b="1" dirty="0">
              <a:cs typeface="B Titr" pitchFamily="2" charset="-78"/>
            </a:endParaRPr>
          </a:p>
        </p:txBody>
      </p:sp>
      <p:sp>
        <p:nvSpPr>
          <p:cNvPr id="3" name="Content Placeholder 2"/>
          <p:cNvSpPr>
            <a:spLocks noGrp="1"/>
          </p:cNvSpPr>
          <p:nvPr>
            <p:ph idx="1"/>
          </p:nvPr>
        </p:nvSpPr>
        <p:spPr>
          <a:xfrm>
            <a:off x="1143000" y="1143000"/>
            <a:ext cx="7848600" cy="5486400"/>
          </a:xfrm>
        </p:spPr>
        <p:txBody>
          <a:bodyPr>
            <a:normAutofit fontScale="92500" lnSpcReduction="20000"/>
          </a:bodyPr>
          <a:lstStyle/>
          <a:p>
            <a:pPr algn="just"/>
            <a:r>
              <a:rPr lang="fa-IR" b="1" dirty="0" smtClean="0">
                <a:cs typeface="B Badr" pitchFamily="2" charset="-78"/>
              </a:rPr>
              <a:t>مفهوم سلامت اجتماعی دیربازی نیست که در ادبیات نظام سلامت مطرح گردیده است. </a:t>
            </a:r>
          </a:p>
          <a:p>
            <a:pPr algn="just"/>
            <a:r>
              <a:rPr lang="fa-IR" b="1" dirty="0" smtClean="0">
                <a:cs typeface="B Badr" pitchFamily="2" charset="-78"/>
              </a:rPr>
              <a:t>شاید وجود عوامل خطر پیچیده ای چون فقر، بیکاری، خشونت و نابرابری و عوامل محافظتی چون حمایت اجتماعی در سبب شناسی بیماری های جسمی و مشکلات روانی از مهمترین دلایل روآوردن نظام بهداشتی به حیطه سلامت اجتماعی باشد.</a:t>
            </a:r>
          </a:p>
          <a:p>
            <a:pPr algn="just">
              <a:buNone/>
            </a:pPr>
            <a:endParaRPr lang="fa-IR" b="1" dirty="0" smtClean="0">
              <a:cs typeface="B Badr" pitchFamily="2" charset="-78"/>
            </a:endParaRPr>
          </a:p>
          <a:p>
            <a:pPr algn="just"/>
            <a:r>
              <a:rPr lang="fa-IR" sz="3100" b="1" dirty="0" smtClean="0">
                <a:cs typeface="B Badr" pitchFamily="2" charset="-78"/>
              </a:rPr>
              <a:t>مراکز مراقبت اولیه بهداشتی که ممکن است اولین نقطه تماس اقشار آسیب دیده و یا آسیب پذیر جامعه باشند، می توانند نقش مهمی را در توانمندسازی افراد ایفا کنند تا این گروه از افرادِ جامعه بتوانندتصمیم های آگاهانه ای برای بهبود شرایط زندگی خود گرفته، از خود در برابر آسیب های روانی اجتماعی محافظت کنند و با یادگیری مهارت های مقابله ای و اتخاذ یک سبک زندگی سالم، سلامت و رفاه روانی و اجتماعی خود را ارتقاء دهند.</a:t>
            </a:r>
            <a:endParaRPr lang="fa-IR" sz="3100" b="1" dirty="0">
              <a:cs typeface="B Bad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8600"/>
            <a:ext cx="7714488" cy="6400800"/>
          </a:xfrm>
        </p:spPr>
        <p:txBody>
          <a:bodyPr>
            <a:normAutofit/>
          </a:bodyPr>
          <a:lstStyle/>
          <a:p>
            <a:pPr algn="just"/>
            <a:r>
              <a:rPr lang="fa-IR" sz="3600" dirty="0" smtClean="0">
                <a:cs typeface="B Badr" pitchFamily="2" charset="-78"/>
              </a:rPr>
              <a:t>فرد در جامعه ای که شامل خانواده،  دوستان، سازمان های اجتماعی،  محیط و هنجارهای اجتماعی است،  زندگی می کند. تعامل او با جامعه نشانگر سلامت اجتماعی فرد است. تعامل فرد با بیرون بیانگر «عملکرد اجتماعی »  و تعامل با داخل بیانگر  «حمایت اجتماعی »  می باشد.</a:t>
            </a:r>
          </a:p>
          <a:p>
            <a:pPr algn="just">
              <a:buNone/>
            </a:pPr>
            <a:endParaRPr lang="fa-IR" sz="3600" dirty="0" smtClean="0">
              <a:cs typeface="B Badr" pitchFamily="2" charset="-78"/>
            </a:endParaRPr>
          </a:p>
          <a:p>
            <a:pPr algn="just"/>
            <a:r>
              <a:rPr lang="fa-IR" sz="3600" dirty="0" smtClean="0">
                <a:cs typeface="B Badr" pitchFamily="2" charset="-78"/>
              </a:rPr>
              <a:t>مدل مداخلات اجتماع محور علاوه بر اینکه فرد را جهت کسب ”حمایت اجتماعی“ توانمند می کند  بر ”عملکرد اجتماعی“ وی و تعامل دو طرفه با مردم و مسئولین </a:t>
            </a:r>
            <a:r>
              <a:rPr lang="fa-IR" sz="3600" dirty="0" smtClean="0">
                <a:ea typeface="Calibri" pitchFamily="34" charset="0"/>
                <a:cs typeface="B Zar" pitchFamily="2" charset="-78"/>
              </a:rPr>
              <a:t>براي حل مشكلات اجتماعی نیز تاکید دارد.</a:t>
            </a:r>
            <a:endParaRPr lang="en-US" sz="3600" dirty="0" smtClean="0">
              <a:latin typeface="Arial" pitchFamily="34" charset="0"/>
              <a:cs typeface="B Zar" pitchFamily="2" charset="-78"/>
            </a:endParaRPr>
          </a:p>
          <a:p>
            <a:pPr>
              <a:defRPr/>
            </a:pPr>
            <a:endParaRPr lang="en-US" sz="2400" dirty="0" smtClean="0"/>
          </a:p>
          <a:p>
            <a:pPr algn="just"/>
            <a:endParaRPr lang="en-US" dirty="0">
              <a:cs typeface="B Bad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a:ln>
            <a:miter lim="800000"/>
            <a:headEnd/>
            <a:tailEnd/>
          </a:ln>
          <a:extLst/>
        </p:spPr>
        <p:txBody>
          <a:bodyPr rtlCol="0">
            <a:normAutofit/>
          </a:bodyPr>
          <a:lstStyle/>
          <a:p>
            <a:pPr algn="ctr" fontAlgn="auto">
              <a:spcAft>
                <a:spcPts val="0"/>
              </a:spcAft>
              <a:defRPr/>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هدف کلی مداخله اجتماعی محله محور</a:t>
            </a:r>
            <a:endParaRPr lang="en-US" dirty="0" smtClean="0">
              <a:solidFill>
                <a:schemeClr val="tx2">
                  <a:satMod val="130000"/>
                </a:schemeClr>
              </a:solidFill>
            </a:endParaRPr>
          </a:p>
        </p:txBody>
      </p:sp>
      <p:sp>
        <p:nvSpPr>
          <p:cNvPr id="11268" name="Rectangle 4"/>
          <p:cNvSpPr>
            <a:spLocks noGrp="1" noChangeArrowheads="1"/>
          </p:cNvSpPr>
          <p:nvPr>
            <p:ph idx="1"/>
          </p:nvPr>
        </p:nvSpPr>
        <p:spPr>
          <a:xfrm>
            <a:off x="1219200" y="1846263"/>
            <a:ext cx="7696200" cy="3754874"/>
          </a:xfrm>
        </p:spPr>
        <p:txBody>
          <a:bodyPr wrap="square" anchor="ctr">
            <a:spAutoFit/>
          </a:bodyPr>
          <a:lstStyle/>
          <a:p>
            <a:pPr algn="ctr">
              <a:buNone/>
            </a:pPr>
            <a:r>
              <a:rPr lang="fa-IR" sz="6000" b="1" dirty="0" smtClean="0">
                <a:solidFill>
                  <a:srgbClr val="0000FF"/>
                </a:solidFill>
                <a:cs typeface="B Badr" pitchFamily="2" charset="-78"/>
              </a:rPr>
              <a:t>پیشگیری از آسیب های اجتماعی و </a:t>
            </a:r>
          </a:p>
          <a:p>
            <a:pPr algn="ctr">
              <a:buNone/>
            </a:pPr>
            <a:r>
              <a:rPr lang="fa-IR" sz="6000" b="1" dirty="0" smtClean="0">
                <a:solidFill>
                  <a:srgbClr val="0000FF"/>
                </a:solidFill>
                <a:cs typeface="B Badr" pitchFamily="2" charset="-78"/>
              </a:rPr>
              <a:t>ارتقای سلامت اجتماعی</a:t>
            </a:r>
            <a:endParaRPr lang="en-US" sz="6000" b="1" dirty="0" smtClean="0">
              <a:solidFill>
                <a:srgbClr val="0000FF"/>
              </a:solidFill>
              <a:cs typeface="B Badr" pitchFamily="2" charset="-78"/>
            </a:endParaRPr>
          </a:p>
          <a:p>
            <a:pPr marL="365760" indent="-283464" fontAlgn="auto">
              <a:spcAft>
                <a:spcPts val="0"/>
              </a:spcAft>
              <a:buFont typeface="Wingdings 2"/>
              <a:buChar char=""/>
              <a:defRPr/>
            </a:pPr>
            <a:endParaRPr lang="en-US" sz="2400" dirty="0" smtClean="0"/>
          </a:p>
          <a:p>
            <a:pPr marL="0" indent="0" fontAlgn="auto">
              <a:spcBef>
                <a:spcPct val="0"/>
              </a:spcBef>
              <a:spcAft>
                <a:spcPts val="0"/>
              </a:spcAft>
              <a:buFontTx/>
              <a:buChar char="•"/>
              <a:tabLst>
                <a:tab pos="457200" algn="l"/>
              </a:tabLst>
              <a:defRPr/>
            </a:pPr>
            <a:endParaRPr lang="fa-IR" sz="2400" dirty="0" smtClean="0">
              <a:latin typeface="Arial" pitchFamily="34" charset="0"/>
            </a:endParaRPr>
          </a:p>
        </p:txBody>
      </p:sp>
      <p:sp>
        <p:nvSpPr>
          <p:cNvPr id="4" name="Title 1"/>
          <p:cNvSpPr txBox="1">
            <a:spLocks/>
          </p:cNvSpPr>
          <p:nvPr/>
        </p:nvSpPr>
        <p:spPr>
          <a:xfrm rot="16200000">
            <a:off x="-2857500" y="2857500"/>
            <a:ext cx="6858000" cy="1143000"/>
          </a:xfrm>
          <a:prstGeom prst="rect">
            <a:avLst/>
          </a:prstGeom>
          <a:ln>
            <a:miter lim="800000"/>
            <a:headEnd/>
            <a:tailEnd/>
          </a:ln>
          <a:extLst/>
        </p:spPr>
        <p:txBody>
          <a:bodyPr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300" b="1" i="0" u="none" strike="noStrike" kern="1200" cap="all" spc="0" normalizeH="0" baseline="0" noProof="0" dirty="0" smtClean="0">
                <a:ln w="9000" cmpd="sng">
                  <a:solidFill>
                    <a:schemeClr val="accent4">
                      <a:shade val="50000"/>
                      <a:satMod val="120000"/>
                    </a:schemeClr>
                  </a:solidFill>
                  <a:prstDash val="solid"/>
                </a:ln>
                <a:effectLst>
                  <a:reflection blurRad="12700" stA="28000" endPos="45000" dist="1000" dir="5400000" sy="-100000" algn="bl" rotWithShape="0"/>
                </a:effectLst>
                <a:uLnTx/>
                <a:uFillTx/>
                <a:latin typeface="+mj-lt"/>
                <a:ea typeface="+mj-ea"/>
                <a:cs typeface="B Titr" pitchFamily="2" charset="-78"/>
              </a:rPr>
              <a:t>هدف کلی</a:t>
            </a:r>
            <a:endParaRPr kumimoji="0" lang="en-US" sz="4300" b="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152400"/>
            <a:ext cx="7498080" cy="838200"/>
          </a:xfrm>
        </p:spPr>
        <p:txBody>
          <a:bodyPr>
            <a:normAutofit/>
          </a:bodyPr>
          <a:lstStyle/>
          <a:p>
            <a:pPr algn="ctr" fontAlgn="auto">
              <a:spcAft>
                <a:spcPts val="0"/>
              </a:spcAft>
              <a:defRPr/>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اهداف اختصاصی</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291" name="Content Placeholder 2"/>
          <p:cNvSpPr>
            <a:spLocks noGrp="1"/>
          </p:cNvSpPr>
          <p:nvPr>
            <p:ph idx="1"/>
          </p:nvPr>
        </p:nvSpPr>
        <p:spPr>
          <a:xfrm>
            <a:off x="1143000" y="1447800"/>
            <a:ext cx="7848600" cy="4800600"/>
          </a:xfrm>
        </p:spPr>
        <p:txBody>
          <a:bodyPr>
            <a:normAutofit fontScale="92500" lnSpcReduction="10000"/>
          </a:bodyPr>
          <a:lstStyle/>
          <a:p>
            <a:pPr marL="0" indent="0" fontAlgn="auto">
              <a:spcBef>
                <a:spcPct val="0"/>
              </a:spcBef>
              <a:spcAft>
                <a:spcPts val="0"/>
              </a:spcAft>
              <a:buFont typeface="Wingdings" pitchFamily="2" charset="2"/>
              <a:buChar char="q"/>
              <a:tabLst>
                <a:tab pos="457200" algn="l"/>
              </a:tabLst>
              <a:defRPr/>
            </a:pPr>
            <a:r>
              <a:rPr lang="fa-IR" b="1" dirty="0" smtClean="0">
                <a:ea typeface="Calibri" pitchFamily="34" charset="0"/>
                <a:cs typeface="B Badr" pitchFamily="2" charset="-78"/>
              </a:rPr>
              <a:t>توانمند سازي مردم در حل  مشكلات اجتماعی توسط خودشان.</a:t>
            </a:r>
          </a:p>
          <a:p>
            <a:pPr marL="0" indent="0" fontAlgn="auto">
              <a:spcBef>
                <a:spcPct val="0"/>
              </a:spcBef>
              <a:spcAft>
                <a:spcPts val="0"/>
              </a:spcAft>
              <a:buFont typeface="Wingdings" pitchFamily="2" charset="2"/>
              <a:buChar char="q"/>
              <a:tabLst>
                <a:tab pos="457200" algn="l"/>
              </a:tabLst>
              <a:defRPr/>
            </a:pPr>
            <a:endParaRPr lang="en-US" b="1" dirty="0" smtClean="0">
              <a:ea typeface="Calibri" pitchFamily="34" charset="0"/>
              <a:cs typeface="B Badr" pitchFamily="2" charset="-78"/>
            </a:endParaRPr>
          </a:p>
          <a:p>
            <a:pPr marL="0" indent="0" fontAlgn="auto">
              <a:spcBef>
                <a:spcPct val="0"/>
              </a:spcBef>
              <a:spcAft>
                <a:spcPts val="0"/>
              </a:spcAft>
              <a:buFont typeface="Wingdings" pitchFamily="2" charset="2"/>
              <a:buChar char="q"/>
              <a:tabLst>
                <a:tab pos="457200" algn="l"/>
              </a:tabLst>
              <a:defRPr/>
            </a:pPr>
            <a:r>
              <a:rPr lang="fa-IR" b="1" dirty="0" smtClean="0">
                <a:ea typeface="Calibri" pitchFamily="34" charset="0"/>
                <a:cs typeface="B Badr" pitchFamily="2" charset="-78"/>
              </a:rPr>
              <a:t>افزایش مشارکت مردم در انجام كار گروهي. </a:t>
            </a:r>
          </a:p>
          <a:p>
            <a:pPr marL="0" indent="0" fontAlgn="auto">
              <a:spcBef>
                <a:spcPct val="0"/>
              </a:spcBef>
              <a:spcAft>
                <a:spcPts val="0"/>
              </a:spcAft>
              <a:buFont typeface="Wingdings" pitchFamily="2" charset="2"/>
              <a:buChar char="q"/>
              <a:tabLst>
                <a:tab pos="457200" algn="l"/>
              </a:tabLst>
              <a:defRPr/>
            </a:pPr>
            <a:endParaRPr lang="fa-IR" b="1" dirty="0" smtClean="0">
              <a:ea typeface="Calibri" pitchFamily="34" charset="0"/>
              <a:cs typeface="B Badr" pitchFamily="2" charset="-78"/>
            </a:endParaRPr>
          </a:p>
          <a:p>
            <a:pPr marL="365760" indent="-283464" fontAlgn="auto">
              <a:spcAft>
                <a:spcPts val="0"/>
              </a:spcAft>
              <a:buFont typeface="Wingdings" pitchFamily="2" charset="2"/>
              <a:buChar char="q"/>
              <a:defRPr/>
            </a:pPr>
            <a:r>
              <a:rPr lang="fa-IR" b="1" dirty="0" smtClean="0">
                <a:ea typeface="Calibri" pitchFamily="34" charset="0"/>
                <a:cs typeface="B Badr" pitchFamily="2" charset="-78"/>
              </a:rPr>
              <a:t>افزایش ارتباطات بين فردي .</a:t>
            </a:r>
          </a:p>
          <a:p>
            <a:pPr marL="365760" indent="-283464" fontAlgn="auto">
              <a:spcAft>
                <a:spcPts val="0"/>
              </a:spcAft>
              <a:buNone/>
              <a:defRPr/>
            </a:pPr>
            <a:endParaRPr lang="fa-IR" b="1" dirty="0" smtClean="0">
              <a:ea typeface="Calibri" pitchFamily="34" charset="0"/>
              <a:cs typeface="B Badr" pitchFamily="2" charset="-78"/>
            </a:endParaRPr>
          </a:p>
          <a:p>
            <a:pPr>
              <a:buFont typeface="Wingdings" pitchFamily="2" charset="2"/>
              <a:buChar char="q"/>
              <a:defRPr/>
            </a:pPr>
            <a:r>
              <a:rPr lang="fa-IR" b="1" dirty="0" smtClean="0">
                <a:ea typeface="Calibri" pitchFamily="34" charset="0"/>
                <a:cs typeface="B Badr" pitchFamily="2" charset="-78"/>
              </a:rPr>
              <a:t>افزايش همكاري بين مردم و مسئولين براي حل مشكلات اجتماعی</a:t>
            </a:r>
          </a:p>
          <a:p>
            <a:pPr>
              <a:buNone/>
              <a:defRPr/>
            </a:pPr>
            <a:endParaRPr lang="en-US" b="1" dirty="0" smtClean="0">
              <a:ea typeface="Calibri" pitchFamily="34" charset="0"/>
              <a:cs typeface="B Badr" pitchFamily="2" charset="-78"/>
            </a:endParaRPr>
          </a:p>
          <a:p>
            <a:pPr marL="365760" indent="-283464" fontAlgn="auto">
              <a:spcAft>
                <a:spcPts val="0"/>
              </a:spcAft>
              <a:buFont typeface="Wingdings" pitchFamily="2" charset="2"/>
              <a:buChar char="q"/>
              <a:defRPr/>
            </a:pPr>
            <a:r>
              <a:rPr lang="fa-IR" b="1" dirty="0" smtClean="0">
                <a:ea typeface="Calibri" pitchFamily="34" charset="0"/>
                <a:cs typeface="B Badr" pitchFamily="2" charset="-78"/>
              </a:rPr>
              <a:t>افزایش مهارتهاي اجتماعي و مشاركت و عملكرد اجتماعي </a:t>
            </a:r>
            <a:r>
              <a:rPr lang="fa-IR" b="1" dirty="0" smtClean="0">
                <a:cs typeface="B Badr" pitchFamily="2" charset="-78"/>
              </a:rPr>
              <a:t>.</a:t>
            </a:r>
            <a:endParaRPr lang="en-US" b="1" dirty="0" smtClean="0">
              <a:cs typeface="B Badr" pitchFamily="2" charset="-78"/>
            </a:endParaRPr>
          </a:p>
        </p:txBody>
      </p:sp>
      <p:sp>
        <p:nvSpPr>
          <p:cNvPr id="4" name="Title 1"/>
          <p:cNvSpPr txBox="1">
            <a:spLocks/>
          </p:cNvSpPr>
          <p:nvPr/>
        </p:nvSpPr>
        <p:spPr>
          <a:xfrm rot="16200000">
            <a:off x="-2877320" y="2882850"/>
            <a:ext cx="6821444" cy="1066801"/>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B Titr" pitchFamily="2" charset="-78"/>
              </a:rPr>
              <a:t>اهداف اختصاصی</a:t>
            </a:r>
            <a:endParaRPr kumimoji="0" lang="en-US" sz="3200" b="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algn="ctr"/>
            <a:r>
              <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اهداف كاربردي</a:t>
            </a:r>
            <a:r>
              <a:rPr lang="en-US" dirty="0" smtClean="0">
                <a:solidFill>
                  <a:srgbClr val="0000FF"/>
                </a:solidFill>
                <a:cs typeface="B Nazanin" pitchFamily="2" charset="-78"/>
              </a:rPr>
              <a:t/>
            </a:r>
            <a:br>
              <a:rPr lang="en-US" dirty="0" smtClean="0">
                <a:solidFill>
                  <a:srgbClr val="0000FF"/>
                </a:solidFill>
                <a:cs typeface="B Nazanin" pitchFamily="2" charset="-78"/>
              </a:rPr>
            </a:br>
            <a:endParaRPr lang="fa-IR" dirty="0" smtClean="0"/>
          </a:p>
        </p:txBody>
      </p:sp>
      <p:sp>
        <p:nvSpPr>
          <p:cNvPr id="21507" name="Content Placeholder 2"/>
          <p:cNvSpPr>
            <a:spLocks noGrp="1"/>
          </p:cNvSpPr>
          <p:nvPr>
            <p:ph idx="1"/>
          </p:nvPr>
        </p:nvSpPr>
        <p:spPr>
          <a:xfrm>
            <a:off x="1066800" y="1447800"/>
            <a:ext cx="7866888" cy="4800600"/>
          </a:xfrm>
        </p:spPr>
        <p:txBody>
          <a:bodyPr>
            <a:normAutofit/>
          </a:bodyPr>
          <a:lstStyle/>
          <a:p>
            <a:pPr algn="just" eaLnBrk="1" hangingPunct="1">
              <a:buFont typeface="Wingdings" pitchFamily="2" charset="2"/>
              <a:buChar char="v"/>
            </a:pPr>
            <a:r>
              <a:rPr lang="ar-SA" sz="4400" b="1" dirty="0" smtClean="0">
                <a:cs typeface="B Badr" pitchFamily="2" charset="-78"/>
              </a:rPr>
              <a:t>افزايش مشاركت مردم</a:t>
            </a:r>
            <a:endParaRPr lang="fa-IR" sz="4400" b="1" dirty="0" smtClean="0">
              <a:cs typeface="B Badr" pitchFamily="2" charset="-78"/>
            </a:endParaRPr>
          </a:p>
          <a:p>
            <a:pPr algn="just" eaLnBrk="1" hangingPunct="1">
              <a:buFont typeface="Wingdings" pitchFamily="2" charset="2"/>
              <a:buChar char="v"/>
            </a:pPr>
            <a:r>
              <a:rPr lang="ar-SA" sz="4400" b="1" dirty="0" smtClean="0">
                <a:cs typeface="B Badr" pitchFamily="2" charset="-78"/>
              </a:rPr>
              <a:t> افزايش سرمايه اجتماعي</a:t>
            </a:r>
            <a:endParaRPr lang="fa-IR" sz="4400" b="1" dirty="0" smtClean="0">
              <a:cs typeface="B Badr" pitchFamily="2" charset="-78"/>
            </a:endParaRPr>
          </a:p>
          <a:p>
            <a:pPr algn="just" eaLnBrk="1" hangingPunct="1">
              <a:buFont typeface="Wingdings" pitchFamily="2" charset="2"/>
              <a:buChar char="v"/>
            </a:pPr>
            <a:r>
              <a:rPr lang="ar-SA" sz="4400" b="1" dirty="0" smtClean="0">
                <a:cs typeface="B Badr" pitchFamily="2" charset="-78"/>
              </a:rPr>
              <a:t> تخصيص بهينه منابع </a:t>
            </a:r>
            <a:endParaRPr lang="fa-IR" sz="4400" b="1" dirty="0" smtClean="0">
              <a:cs typeface="B Badr" pitchFamily="2" charset="-78"/>
            </a:endParaRPr>
          </a:p>
          <a:p>
            <a:pPr algn="just" eaLnBrk="1" hangingPunct="1">
              <a:buFont typeface="Wingdings" pitchFamily="2" charset="2"/>
              <a:buChar char="v"/>
            </a:pPr>
            <a:r>
              <a:rPr lang="ar-SA" sz="4400" b="1" dirty="0" smtClean="0">
                <a:cs typeface="B Badr" pitchFamily="2" charset="-78"/>
              </a:rPr>
              <a:t> استفاده مؤثر ازداشته هاي محلي در جهت ارتقاي سلامت مردم </a:t>
            </a:r>
            <a:endParaRPr lang="fa-IR" sz="4400" dirty="0" smtClean="0">
              <a:cs typeface="B Badr" pitchFamily="2" charset="-78"/>
            </a:endParaRPr>
          </a:p>
        </p:txBody>
      </p:sp>
      <p:sp>
        <p:nvSpPr>
          <p:cNvPr id="4" name="Title 1"/>
          <p:cNvSpPr txBox="1">
            <a:spLocks/>
          </p:cNvSpPr>
          <p:nvPr/>
        </p:nvSpPr>
        <p:spPr>
          <a:xfrm rot="16200000">
            <a:off x="-2877320" y="2882850"/>
            <a:ext cx="6821444" cy="1066801"/>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B Titr" pitchFamily="2" charset="-78"/>
              </a:rPr>
              <a:t>اهداف کاربردی</a:t>
            </a:r>
            <a:endParaRPr kumimoji="0" lang="en-US" sz="3200" b="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152400"/>
            <a:ext cx="7337425" cy="657225"/>
          </a:xfrm>
        </p:spPr>
        <p:txBody>
          <a:bodyPr>
            <a:normAutofit fontScale="90000"/>
          </a:bodyPr>
          <a:lstStyle/>
          <a:p>
            <a:pPr algn="ctr" eaLnBrk="1" hangingPunct="1"/>
            <a:r>
              <a:rPr lang="fa-IR" b="1" dirty="0" smtClean="0">
                <a:cs typeface="B Titr" pitchFamily="2" charset="-78"/>
              </a:rPr>
              <a:t>مراحل اجرای کار</a:t>
            </a:r>
            <a:endParaRPr lang="en-US" b="1" dirty="0" smtClean="0">
              <a:cs typeface="B Titr" pitchFamily="2" charset="-78"/>
            </a:endParaRPr>
          </a:p>
        </p:txBody>
      </p:sp>
      <p:sp>
        <p:nvSpPr>
          <p:cNvPr id="13315" name="Content Placeholder 2"/>
          <p:cNvSpPr>
            <a:spLocks noGrp="1"/>
          </p:cNvSpPr>
          <p:nvPr>
            <p:ph idx="1"/>
          </p:nvPr>
        </p:nvSpPr>
        <p:spPr>
          <a:xfrm>
            <a:off x="990600" y="1066800"/>
            <a:ext cx="7924800" cy="5486400"/>
          </a:xfrm>
        </p:spPr>
        <p:txBody>
          <a:bodyPr>
            <a:normAutofit/>
          </a:bodyPr>
          <a:lstStyle/>
          <a:p>
            <a:pPr algn="just" rtl="1">
              <a:lnSpc>
                <a:spcPct val="115000"/>
              </a:lnSpc>
              <a:spcAft>
                <a:spcPts val="1000"/>
              </a:spcAft>
              <a:defRPr/>
            </a:pPr>
            <a:r>
              <a:rPr lang="fa-IR" sz="3600" b="1" dirty="0" smtClean="0">
                <a:ea typeface="Times New Roman" panose="02020603050405020304" pitchFamily="18" charset="0"/>
                <a:cs typeface="B Badr" pitchFamily="2" charset="-78"/>
              </a:rPr>
              <a:t>اجراي اين مدل شامل چهار مرحله زير مي باشد:</a:t>
            </a:r>
            <a:endParaRPr lang="en-US" sz="2400" b="1" dirty="0" smtClean="0">
              <a:ea typeface="Times New Roman" panose="02020603050405020304" pitchFamily="18" charset="0"/>
              <a:cs typeface="B Badr" pitchFamily="2" charset="-78"/>
            </a:endParaRPr>
          </a:p>
          <a:p>
            <a:pPr marL="596646" indent="-514350" algn="just" rtl="1">
              <a:lnSpc>
                <a:spcPct val="115000"/>
              </a:lnSpc>
              <a:spcAft>
                <a:spcPts val="0"/>
              </a:spcAft>
              <a:buFont typeface="+mj-lt"/>
              <a:buAutoNum type="arabicPeriod"/>
              <a:defRPr/>
            </a:pPr>
            <a:r>
              <a:rPr lang="fa-IR" sz="4000" b="1" dirty="0" smtClean="0">
                <a:solidFill>
                  <a:srgbClr val="0070C0"/>
                </a:solidFill>
                <a:ea typeface="Times New Roman" panose="02020603050405020304" pitchFamily="18" charset="0"/>
                <a:cs typeface="B Badr" pitchFamily="2" charset="-78"/>
              </a:rPr>
              <a:t>مرحله آماده سازي</a:t>
            </a:r>
            <a:endParaRPr lang="en-US" sz="2800" b="1" dirty="0" smtClean="0">
              <a:ea typeface="Times New Roman" panose="02020603050405020304" pitchFamily="18" charset="0"/>
              <a:cs typeface="B Badr" pitchFamily="2" charset="-78"/>
            </a:endParaRPr>
          </a:p>
          <a:p>
            <a:pPr marL="596646" indent="-514350" algn="just" rtl="1">
              <a:lnSpc>
                <a:spcPct val="115000"/>
              </a:lnSpc>
              <a:spcAft>
                <a:spcPts val="0"/>
              </a:spcAft>
              <a:buFont typeface="+mj-lt"/>
              <a:buAutoNum type="arabicPeriod"/>
              <a:defRPr/>
            </a:pPr>
            <a:r>
              <a:rPr lang="fa-IR" sz="4000" b="1" dirty="0" smtClean="0">
                <a:solidFill>
                  <a:srgbClr val="0070C0"/>
                </a:solidFill>
                <a:ea typeface="Times New Roman" panose="02020603050405020304" pitchFamily="18" charset="0"/>
                <a:cs typeface="B Badr" pitchFamily="2" charset="-78"/>
              </a:rPr>
              <a:t>مرحله شناخت</a:t>
            </a:r>
            <a:endParaRPr lang="fa-IR" sz="4000" b="1" dirty="0" smtClean="0">
              <a:ea typeface="Times New Roman" panose="02020603050405020304" pitchFamily="18" charset="0"/>
              <a:cs typeface="B Badr" pitchFamily="2" charset="-78"/>
            </a:endParaRPr>
          </a:p>
          <a:p>
            <a:pPr marL="514350" indent="-514350" algn="just">
              <a:lnSpc>
                <a:spcPct val="115000"/>
              </a:lnSpc>
              <a:buFont typeface="+mj-lt"/>
              <a:buAutoNum type="arabicPeriod"/>
              <a:defRPr/>
            </a:pPr>
            <a:r>
              <a:rPr lang="fa-IR" sz="4000" b="1" dirty="0" smtClean="0">
                <a:solidFill>
                  <a:srgbClr val="0070C0"/>
                </a:solidFill>
                <a:ea typeface="Times New Roman" panose="02020603050405020304" pitchFamily="18" charset="0"/>
                <a:cs typeface="B Badr" pitchFamily="2" charset="-78"/>
              </a:rPr>
              <a:t>مرحله اجرا</a:t>
            </a:r>
            <a:endParaRPr lang="en-US" sz="4000" b="1" dirty="0" smtClean="0">
              <a:ea typeface="Times New Roman" panose="02020603050405020304" pitchFamily="18" charset="0"/>
              <a:cs typeface="B Badr" pitchFamily="2" charset="-78"/>
            </a:endParaRPr>
          </a:p>
          <a:p>
            <a:pPr marL="514350" indent="-514350" algn="just">
              <a:lnSpc>
                <a:spcPct val="115000"/>
              </a:lnSpc>
              <a:spcAft>
                <a:spcPts val="1000"/>
              </a:spcAft>
              <a:buFont typeface="+mj-lt"/>
              <a:buAutoNum type="arabicPeriod"/>
              <a:defRPr/>
            </a:pPr>
            <a:r>
              <a:rPr lang="fa-IR" sz="4000" b="1" dirty="0" smtClean="0">
                <a:solidFill>
                  <a:srgbClr val="0070C0"/>
                </a:solidFill>
                <a:ea typeface="Times New Roman" panose="02020603050405020304" pitchFamily="18" charset="0"/>
                <a:cs typeface="B Badr" pitchFamily="2" charset="-78"/>
              </a:rPr>
              <a:t>ارزشيابي</a:t>
            </a:r>
            <a:endParaRPr lang="fa-IR" sz="4000" b="1" dirty="0" smtClean="0">
              <a:ea typeface="Times New Roman" panose="02020603050405020304" pitchFamily="18" charset="0"/>
              <a:cs typeface="B Badr" pitchFamily="2" charset="-78"/>
            </a:endParaRPr>
          </a:p>
          <a:p>
            <a:pPr algn="just" rtl="1">
              <a:lnSpc>
                <a:spcPct val="115000"/>
              </a:lnSpc>
              <a:spcAft>
                <a:spcPts val="0"/>
              </a:spcAft>
              <a:buFont typeface="+mj-lt"/>
              <a:buAutoNum type="arabicPeriod"/>
              <a:defRPr/>
            </a:pPr>
            <a:endParaRPr lang="en-US" sz="2000" dirty="0" smtClean="0">
              <a:ea typeface="Times New Roman" panose="02020603050405020304" pitchFamily="18" charset="0"/>
              <a:cs typeface="Arial" panose="020B0604020202020204" pitchFamily="34" charset="0"/>
            </a:endParaRPr>
          </a:p>
          <a:p>
            <a:pPr marL="0" indent="0" algn="r" rtl="1" eaLnBrk="1" hangingPunct="1">
              <a:buFont typeface="Arial" pitchFamily="34" charset="0"/>
              <a:buNone/>
              <a:defRPr/>
            </a:pPr>
            <a:endParaRPr lang="fa-IR" sz="1600" dirty="0" smtClean="0"/>
          </a:p>
          <a:p>
            <a:pPr marL="0" indent="0" algn="r" rtl="1" eaLnBrk="1" hangingPunct="1">
              <a:buFont typeface="Arial" pitchFamily="34" charset="0"/>
              <a:buNone/>
              <a:defRPr/>
            </a:pPr>
            <a:endParaRPr lang="en-US" dirty="0" smtClean="0"/>
          </a:p>
        </p:txBody>
      </p:sp>
      <p:sp>
        <p:nvSpPr>
          <p:cNvPr id="4" name="Title 1"/>
          <p:cNvSpPr txBox="1">
            <a:spLocks/>
          </p:cNvSpPr>
          <p:nvPr/>
        </p:nvSpPr>
        <p:spPr>
          <a:xfrm rot="16200000">
            <a:off x="-2871787" y="3100389"/>
            <a:ext cx="6858000" cy="657225"/>
          </a:xfrm>
          <a:prstGeom prst="rect">
            <a:avLst/>
          </a:prstGeom>
        </p:spPr>
        <p:txBody>
          <a:bodyPr anchor="ct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B Titr" pitchFamily="2" charset="-78"/>
              </a:rPr>
              <a:t>مراحل اجرای کار</a:t>
            </a:r>
            <a:endParaRPr kumimoji="0" lang="en-US" sz="36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772400" cy="5638800"/>
          </a:xfrm>
        </p:spPr>
        <p:txBody>
          <a:bodyPr>
            <a:normAutofit lnSpcReduction="10000"/>
          </a:bodyPr>
          <a:lstStyle/>
          <a:p>
            <a:pPr algn="just">
              <a:buFont typeface="Wingdings" pitchFamily="2" charset="2"/>
              <a:buChar char="q"/>
            </a:pPr>
            <a:r>
              <a:rPr lang="fa-IR" sz="2800" b="1" dirty="0" smtClean="0">
                <a:ea typeface="Times New Roman" panose="02020603050405020304" pitchFamily="18" charset="0"/>
                <a:cs typeface="B Badr" pitchFamily="2" charset="-78"/>
              </a:rPr>
              <a:t>انتخاب محل اجرای طرح در محلات آسیب خیز</a:t>
            </a:r>
          </a:p>
          <a:p>
            <a:pPr algn="just">
              <a:buNone/>
            </a:pPr>
            <a:endParaRPr lang="fa-IR" sz="2800" b="1" dirty="0" smtClean="0">
              <a:ea typeface="Times New Roman" panose="02020603050405020304" pitchFamily="18" charset="0"/>
              <a:cs typeface="B Badr" pitchFamily="2" charset="-78"/>
            </a:endParaRPr>
          </a:p>
          <a:p>
            <a:pPr lvl="0" algn="just">
              <a:buFont typeface="Wingdings" pitchFamily="2" charset="2"/>
              <a:buChar char="q"/>
            </a:pPr>
            <a:r>
              <a:rPr lang="fa-IR" sz="2800" b="1" dirty="0" smtClean="0">
                <a:ea typeface="Times New Roman" panose="02020603050405020304" pitchFamily="18" charset="0"/>
                <a:cs typeface="B Badr" pitchFamily="2" charset="-78"/>
              </a:rPr>
              <a:t>هماهنگي و توجيه مسئولان و افراد محله شامل :</a:t>
            </a:r>
            <a:endParaRPr lang="en-US" sz="2800" b="1" dirty="0" smtClean="0">
              <a:ea typeface="Times New Roman" panose="02020603050405020304" pitchFamily="18" charset="0"/>
              <a:cs typeface="B Badr" pitchFamily="2" charset="-78"/>
            </a:endParaRPr>
          </a:p>
          <a:p>
            <a:pPr lvl="0" algn="just"/>
            <a:r>
              <a:rPr lang="fa-IR" sz="2800" dirty="0" smtClean="0">
                <a:cs typeface="B Badr" pitchFamily="2" charset="-78"/>
              </a:rPr>
              <a:t>هماهنگی با مسئولین دانشگاه</a:t>
            </a:r>
            <a:endParaRPr lang="en-US" sz="2800" dirty="0" smtClean="0">
              <a:cs typeface="B Badr" pitchFamily="2" charset="-78"/>
            </a:endParaRPr>
          </a:p>
          <a:p>
            <a:pPr lvl="0" algn="just"/>
            <a:r>
              <a:rPr lang="fa-IR" sz="2800" dirty="0" smtClean="0">
                <a:cs typeface="B Badr" pitchFamily="2" charset="-78"/>
              </a:rPr>
              <a:t>هماهنگي باروابط عمومي دانشگاه و طرح موضوع در جلسه هيئت رئيسه.</a:t>
            </a:r>
            <a:endParaRPr lang="en-US" sz="2800" dirty="0" smtClean="0">
              <a:cs typeface="B Badr" pitchFamily="2" charset="-78"/>
            </a:endParaRPr>
          </a:p>
          <a:p>
            <a:pPr lvl="0" algn="just"/>
            <a:r>
              <a:rPr lang="fa-IR" sz="2800" dirty="0" smtClean="0">
                <a:cs typeface="B Badr" pitchFamily="2" charset="-78"/>
              </a:rPr>
              <a:t>مطرح نمودن مدل پيشنهادي در كارگروه اجتماعي استانداري  جهت هماهنگي با سازمانها و ادارات مختلف</a:t>
            </a:r>
            <a:endParaRPr lang="en-US" sz="2800" dirty="0" smtClean="0">
              <a:cs typeface="B Badr" pitchFamily="2" charset="-78"/>
            </a:endParaRPr>
          </a:p>
          <a:p>
            <a:pPr lvl="0" algn="just"/>
            <a:r>
              <a:rPr lang="fa-IR" sz="2800" dirty="0" smtClean="0">
                <a:cs typeface="B Badr" pitchFamily="2" charset="-78"/>
              </a:rPr>
              <a:t>هماهنگي با فرمانداري شهرستان های مجری طرح جهت جلب مشاركت و حمايت مسئولين شهرستان و توجيه پروژه</a:t>
            </a:r>
          </a:p>
          <a:p>
            <a:pPr algn="just"/>
            <a:r>
              <a:rPr lang="fa-IR" sz="2800" dirty="0" smtClean="0">
                <a:cs typeface="B Badr" pitchFamily="2" charset="-78"/>
              </a:rPr>
              <a:t>هماهنگي با شبكه و مركز بهداشت شهرستان و مراكز خدمات جامع سلامت مجری برنامه.</a:t>
            </a:r>
          </a:p>
          <a:p>
            <a:pPr lvl="0" algn="just"/>
            <a:endParaRPr lang="en-US" sz="2800" dirty="0" smtClean="0">
              <a:cs typeface="B Badr" pitchFamily="2" charset="-78"/>
            </a:endParaRPr>
          </a:p>
          <a:p>
            <a:pPr algn="just" rtl="1"/>
            <a:endParaRPr lang="fa-IR" dirty="0"/>
          </a:p>
        </p:txBody>
      </p:sp>
      <p:sp>
        <p:nvSpPr>
          <p:cNvPr id="8" name="Rectangle 7"/>
          <p:cNvSpPr/>
          <p:nvPr/>
        </p:nvSpPr>
        <p:spPr>
          <a:xfrm>
            <a:off x="1066800" y="304800"/>
            <a:ext cx="8077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smtClean="0">
                <a:solidFill>
                  <a:srgbClr val="0070C0"/>
                </a:solidFill>
                <a:ea typeface="Times New Roman" panose="02020603050405020304" pitchFamily="18" charset="0"/>
                <a:cs typeface="B Titr" pitchFamily="2" charset="-78"/>
              </a:rPr>
              <a:t>1- مرحله آماده سازي</a:t>
            </a:r>
            <a:endParaRPr lang="fa-IR" sz="3600" dirty="0">
              <a:solidFill>
                <a:srgbClr val="0070C0"/>
              </a:solidFill>
              <a:cs typeface="B Titr" pitchFamily="2" charset="-78"/>
            </a:endParaRPr>
          </a:p>
        </p:txBody>
      </p:sp>
      <p:sp>
        <p:nvSpPr>
          <p:cNvPr id="4" name="Rectangle 3"/>
          <p:cNvSpPr/>
          <p:nvPr/>
        </p:nvSpPr>
        <p:spPr>
          <a:xfrm rot="16200000">
            <a:off x="-2819400" y="2971800"/>
            <a:ext cx="6705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smtClean="0">
                <a:solidFill>
                  <a:schemeClr val="tx1"/>
                </a:solidFill>
                <a:ea typeface="Times New Roman" panose="02020603050405020304" pitchFamily="18" charset="0"/>
                <a:cs typeface="B Titr" pitchFamily="2" charset="-78"/>
              </a:rPr>
              <a:t>مرحله آماده سازي</a:t>
            </a:r>
            <a:endParaRPr lang="fa-IR" sz="3600"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2171</TotalTime>
  <Words>1411</Words>
  <Application>Microsoft Office PowerPoint</Application>
  <PresentationFormat>On-screen Show (4:3)</PresentationFormat>
  <Paragraphs>185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Slide 1</vt:lpstr>
      <vt:lpstr>   روند اجرای برنامه مداخلات اجتماع محور درحوزه سلامت اجتماعي  </vt:lpstr>
      <vt:lpstr>مدل مداخلات اجتماع محور </vt:lpstr>
      <vt:lpstr>Slide 4</vt:lpstr>
      <vt:lpstr>هدف کلی مداخله اجتماعی محله محور</vt:lpstr>
      <vt:lpstr>اهداف اختصاصی</vt:lpstr>
      <vt:lpstr>اهداف كاربردي </vt:lpstr>
      <vt:lpstr>مراحل اجرای کار</vt:lpstr>
      <vt:lpstr>Slide 9</vt:lpstr>
      <vt:lpstr>Slide 10</vt:lpstr>
      <vt:lpstr>2- مرحله شناخت</vt:lpstr>
      <vt:lpstr>تحلیل وضعیت محله</vt:lpstr>
      <vt:lpstr>نیاز سنجی و تنظیم سند</vt:lpstr>
      <vt:lpstr>3- مرحله اجرا</vt:lpstr>
      <vt:lpstr>اقدامات اجرایی</vt:lpstr>
      <vt:lpstr>فرآیند تشکیل کمیته محلی</vt:lpstr>
      <vt:lpstr>      </vt:lpstr>
      <vt:lpstr>نکاتی در خصوص چگونگی تشکيل تيم کميته محلي  </vt:lpstr>
      <vt:lpstr>فرایند تشکیل كميته راهبردي</vt:lpstr>
      <vt:lpstr>4- مرحله ارزشيابي</vt:lpstr>
      <vt:lpstr>Slide 21</vt:lpstr>
      <vt:lpstr>درس های آموخته شده : </vt:lpstr>
      <vt:lpstr>Slide 23</vt:lpstr>
      <vt:lpstr>جلسات کمیته محلی </vt:lpstr>
      <vt:lpstr>جلسات کمیته راهبردی </vt:lpstr>
      <vt:lpstr>جلسات آموزشی </vt:lpstr>
      <vt:lpstr>جشنواره، بازارچه، مسابقه  و کارگاه خیاطی </vt:lpstr>
      <vt:lpstr>با تشکر از توجه شما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It</cp:lastModifiedBy>
  <cp:revision>233</cp:revision>
  <dcterms:created xsi:type="dcterms:W3CDTF">2006-08-16T00:00:00Z</dcterms:created>
  <dcterms:modified xsi:type="dcterms:W3CDTF">2017-11-24T08:50:10Z</dcterms:modified>
</cp:coreProperties>
</file>